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7"/>
  </p:notesMasterIdLst>
  <p:sldIdLst>
    <p:sldId id="256" r:id="rId2"/>
    <p:sldId id="257" r:id="rId3"/>
    <p:sldId id="258" r:id="rId4"/>
    <p:sldId id="260" r:id="rId5"/>
    <p:sldId id="262" r:id="rId6"/>
    <p:sldId id="453" r:id="rId7"/>
    <p:sldId id="454" r:id="rId8"/>
    <p:sldId id="455" r:id="rId9"/>
    <p:sldId id="456" r:id="rId10"/>
    <p:sldId id="261" r:id="rId11"/>
    <p:sldId id="457" r:id="rId12"/>
    <p:sldId id="458" r:id="rId13"/>
    <p:sldId id="459" r:id="rId14"/>
    <p:sldId id="460" r:id="rId15"/>
    <p:sldId id="461" r:id="rId16"/>
    <p:sldId id="437" r:id="rId17"/>
    <p:sldId id="265" r:id="rId18"/>
    <p:sldId id="385" r:id="rId19"/>
    <p:sldId id="402" r:id="rId20"/>
    <p:sldId id="403" r:id="rId21"/>
    <p:sldId id="463" r:id="rId22"/>
    <p:sldId id="394" r:id="rId23"/>
    <p:sldId id="405" r:id="rId24"/>
    <p:sldId id="407" r:id="rId25"/>
    <p:sldId id="408" r:id="rId26"/>
    <p:sldId id="409" r:id="rId27"/>
    <p:sldId id="386" r:id="rId28"/>
    <p:sldId id="410" r:id="rId29"/>
    <p:sldId id="411" r:id="rId30"/>
    <p:sldId id="412" r:id="rId31"/>
    <p:sldId id="413" r:id="rId32"/>
    <p:sldId id="414" r:id="rId33"/>
    <p:sldId id="417" r:id="rId34"/>
    <p:sldId id="389" r:id="rId35"/>
    <p:sldId id="416" r:id="rId36"/>
    <p:sldId id="390" r:id="rId37"/>
    <p:sldId id="391" r:id="rId38"/>
    <p:sldId id="392" r:id="rId39"/>
    <p:sldId id="393" r:id="rId40"/>
    <p:sldId id="395" r:id="rId41"/>
    <p:sldId id="396" r:id="rId42"/>
    <p:sldId id="398" r:id="rId43"/>
    <p:sldId id="399" r:id="rId44"/>
    <p:sldId id="400" r:id="rId45"/>
    <p:sldId id="401" r:id="rId46"/>
    <p:sldId id="418" r:id="rId47"/>
    <p:sldId id="419" r:id="rId48"/>
    <p:sldId id="420" r:id="rId49"/>
    <p:sldId id="421" r:id="rId50"/>
    <p:sldId id="422" r:id="rId51"/>
    <p:sldId id="424" r:id="rId52"/>
    <p:sldId id="425" r:id="rId53"/>
    <p:sldId id="426" r:id="rId54"/>
    <p:sldId id="427" r:id="rId55"/>
    <p:sldId id="319" r:id="rId56"/>
    <p:sldId id="321" r:id="rId57"/>
    <p:sldId id="445" r:id="rId58"/>
    <p:sldId id="443" r:id="rId59"/>
    <p:sldId id="448" r:id="rId60"/>
    <p:sldId id="438" r:id="rId61"/>
    <p:sldId id="439" r:id="rId62"/>
    <p:sldId id="323" r:id="rId63"/>
    <p:sldId id="444" r:id="rId64"/>
    <p:sldId id="446" r:id="rId65"/>
    <p:sldId id="447" r:id="rId66"/>
    <p:sldId id="322" r:id="rId67"/>
    <p:sldId id="449" r:id="rId68"/>
    <p:sldId id="360" r:id="rId69"/>
    <p:sldId id="361" r:id="rId70"/>
    <p:sldId id="362" r:id="rId71"/>
    <p:sldId id="363" r:id="rId72"/>
    <p:sldId id="364" r:id="rId73"/>
    <p:sldId id="365" r:id="rId74"/>
    <p:sldId id="366" r:id="rId75"/>
    <p:sldId id="367" r:id="rId76"/>
    <p:sldId id="452" r:id="rId77"/>
    <p:sldId id="368" r:id="rId78"/>
    <p:sldId id="369" r:id="rId79"/>
    <p:sldId id="370" r:id="rId80"/>
    <p:sldId id="371" r:id="rId81"/>
    <p:sldId id="373" r:id="rId82"/>
    <p:sldId id="374" r:id="rId83"/>
    <p:sldId id="375" r:id="rId84"/>
    <p:sldId id="376" r:id="rId85"/>
    <p:sldId id="377" r:id="rId86"/>
    <p:sldId id="378" r:id="rId87"/>
    <p:sldId id="462" r:id="rId88"/>
    <p:sldId id="299" r:id="rId89"/>
    <p:sldId id="300" r:id="rId90"/>
    <p:sldId id="301" r:id="rId91"/>
    <p:sldId id="302" r:id="rId92"/>
    <p:sldId id="303" r:id="rId93"/>
    <p:sldId id="304" r:id="rId94"/>
    <p:sldId id="305" r:id="rId95"/>
    <p:sldId id="306" r:id="rId96"/>
    <p:sldId id="307" r:id="rId97"/>
    <p:sldId id="308" r:id="rId98"/>
    <p:sldId id="309" r:id="rId99"/>
    <p:sldId id="310" r:id="rId100"/>
    <p:sldId id="311" r:id="rId101"/>
    <p:sldId id="312" r:id="rId102"/>
    <p:sldId id="313" r:id="rId103"/>
    <p:sldId id="315" r:id="rId104"/>
    <p:sldId id="316" r:id="rId105"/>
    <p:sldId id="318" r:id="rId106"/>
    <p:sldId id="450" r:id="rId107"/>
    <p:sldId id="451" r:id="rId108"/>
    <p:sldId id="324" r:id="rId109"/>
    <p:sldId id="325" r:id="rId110"/>
    <p:sldId id="326" r:id="rId111"/>
    <p:sldId id="327" r:id="rId112"/>
    <p:sldId id="328" r:id="rId113"/>
    <p:sldId id="330" r:id="rId114"/>
    <p:sldId id="331" r:id="rId115"/>
    <p:sldId id="332" r:id="rId116"/>
    <p:sldId id="333" r:id="rId117"/>
    <p:sldId id="334" r:id="rId118"/>
    <p:sldId id="335" r:id="rId119"/>
    <p:sldId id="336" r:id="rId120"/>
    <p:sldId id="337" r:id="rId121"/>
    <p:sldId id="338" r:id="rId122"/>
    <p:sldId id="339" r:id="rId123"/>
    <p:sldId id="340" r:id="rId124"/>
    <p:sldId id="341" r:id="rId125"/>
    <p:sldId id="342" r:id="rId126"/>
    <p:sldId id="343" r:id="rId127"/>
    <p:sldId id="344" r:id="rId128"/>
    <p:sldId id="345" r:id="rId129"/>
    <p:sldId id="346" r:id="rId130"/>
    <p:sldId id="347" r:id="rId131"/>
    <p:sldId id="348" r:id="rId132"/>
    <p:sldId id="349" r:id="rId133"/>
    <p:sldId id="350" r:id="rId134"/>
    <p:sldId id="351" r:id="rId135"/>
    <p:sldId id="352" r:id="rId136"/>
    <p:sldId id="353" r:id="rId137"/>
    <p:sldId id="354" r:id="rId138"/>
    <p:sldId id="355" r:id="rId139"/>
    <p:sldId id="356" r:id="rId140"/>
    <p:sldId id="357" r:id="rId141"/>
    <p:sldId id="358" r:id="rId142"/>
    <p:sldId id="359" r:id="rId143"/>
    <p:sldId id="466" r:id="rId144"/>
    <p:sldId id="464" r:id="rId145"/>
    <p:sldId id="465" r:id="rId1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F039B"/>
    <a:srgbClr val="19FF19"/>
    <a:srgbClr val="990000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95396" autoAdjust="0"/>
  </p:normalViewPr>
  <p:slideViewPr>
    <p:cSldViewPr>
      <p:cViewPr>
        <p:scale>
          <a:sx n="75" d="100"/>
          <a:sy n="75" d="100"/>
        </p:scale>
        <p:origin x="-127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2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0D8AD-33EE-457C-B3DF-A70358377688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77EBE-5A9A-48EF-8E55-18862CE0C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336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E3134-983A-45B3-9FA7-39A453ED216F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82465-5DB6-47E8-84CB-B0D36E67F9FA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66E9E-47EE-4DEA-80D7-F199F974EE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gi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7" Type="http://schemas.openxmlformats.org/officeDocument/2006/relationships/image" Target="../media/image232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modanekadisad.wordpress.com/istorija-kostima-u-slikama/moda-xix-veka/romantizam/" TargetMode="External"/><Relationship Id="rId7" Type="http://schemas.openxmlformats.org/officeDocument/2006/relationships/image" Target="../media/image140.jpeg"/><Relationship Id="rId2" Type="http://schemas.openxmlformats.org/officeDocument/2006/relationships/hyperlink" Target="http://modanekadisad.wordpress.com/istorija-kostima-u-slikama/moda-xix-veka/ampi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odanekadisad.wordpress.com/istorija-kostima-u-slikama/moda-xix-veka/la-belle-epoque/" TargetMode="External"/><Relationship Id="rId5" Type="http://schemas.openxmlformats.org/officeDocument/2006/relationships/hyperlink" Target="http://modanekadisad.wordpress.com/istorija-kostima-u-slikama/moda-xix-veka/viktorijankski-kostim-moda-turnira/" TargetMode="External"/><Relationship Id="rId4" Type="http://schemas.openxmlformats.org/officeDocument/2006/relationships/hyperlink" Target="http://modanekadisad.wordpress.com/istorija-kostima-u-slikama/moda-xix-veka/viktorijanski-kostim-moda-krinolina/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pload.wikimedia.org/wikipedia/commons/thumb/3/37/1850-g-cruikshank-crinoline-parody.png/800px-1850-g-cruikshank-crinoline-parody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470025"/>
          </a:xfrm>
        </p:spPr>
        <p:txBody>
          <a:bodyPr/>
          <a:lstStyle/>
          <a:p>
            <a:r>
              <a:rPr lang="en-US" dirty="0" smtClean="0"/>
              <a:t>MODA KROZ VEKOVE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4929198"/>
            <a:ext cx="357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 </a:t>
            </a:r>
            <a:r>
              <a:rPr lang="en-US" dirty="0" err="1" smtClean="0"/>
              <a:t>Tomi</a:t>
            </a:r>
            <a:r>
              <a:rPr lang="sr-Latn-CS" dirty="0" smtClean="0"/>
              <a:t>ć</a:t>
            </a:r>
          </a:p>
          <a:p>
            <a:r>
              <a:rPr lang="sr-Latn-CS" dirty="0" smtClean="0"/>
              <a:t>Jelena Jovanović</a:t>
            </a:r>
          </a:p>
          <a:p>
            <a:r>
              <a:rPr lang="sr-Latn-CS" dirty="0" smtClean="0"/>
              <a:t>Katarina Čarman</a:t>
            </a:r>
          </a:p>
          <a:p>
            <a:r>
              <a:rPr lang="sr-Latn-CS" dirty="0" smtClean="0"/>
              <a:t>Ivana Tomić</a:t>
            </a:r>
          </a:p>
          <a:p>
            <a:r>
              <a:rPr lang="sr-Latn-CS" dirty="0" smtClean="0"/>
              <a:t>Ivana Čvorović</a:t>
            </a:r>
          </a:p>
          <a:p>
            <a:r>
              <a:rPr lang="sr-Latn-CS" dirty="0" smtClean="0"/>
              <a:t>Danica Šarenac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286512" y="6072206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mentor</a:t>
            </a:r>
            <a:r>
              <a:rPr lang="sr-Latn-CS" dirty="0" smtClean="0"/>
              <a:t> Milka Ivić</a:t>
            </a:r>
            <a:r>
              <a:rPr lang="en-US" dirty="0" smtClean="0"/>
              <a:t>,</a:t>
            </a:r>
            <a:r>
              <a:rPr lang="en-US" dirty="0" err="1" smtClean="0"/>
              <a:t>prof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9256" y="5643578"/>
            <a:ext cx="328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dirty="0" smtClean="0"/>
              <a:t>Prezentacija iz nastave geografije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rski-peplos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82" y="188640"/>
            <a:ext cx="2928958" cy="4320480"/>
          </a:xfrm>
          <a:prstGeom prst="rect">
            <a:avLst/>
          </a:prstGeom>
        </p:spPr>
      </p:pic>
      <p:pic>
        <p:nvPicPr>
          <p:cNvPr id="7" name="Picture 6" descr="ancient-greek-outfi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8640"/>
            <a:ext cx="2952328" cy="43204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3608" y="5013176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itchFamily="34" charset="0"/>
              <a:buChar char="•"/>
            </a:pPr>
            <a:r>
              <a:rPr lang="vi-VN" sz="2400" b="1" i="1" dirty="0" smtClean="0">
                <a:latin typeface="Calibri" pitchFamily="34" charset="0"/>
              </a:rPr>
              <a:t>Žene </a:t>
            </a:r>
            <a:r>
              <a:rPr lang="x-none" sz="2400" b="1" i="1" dirty="0" smtClean="0">
                <a:latin typeface="Baskerville Old Face" pitchFamily="18" charset="0"/>
              </a:rPr>
              <a:t>su nosile </a:t>
            </a:r>
            <a:r>
              <a:rPr lang="vi-VN" sz="2400" b="1" i="1" dirty="0" smtClean="0">
                <a:latin typeface="Calibri" pitchFamily="34" charset="0"/>
              </a:rPr>
              <a:t> i veliki ogrtač koji s</a:t>
            </a:r>
            <a:r>
              <a:rPr lang="x-none" sz="2400" b="1" i="1" dirty="0" smtClean="0">
                <a:latin typeface="Baskerville Old Face" pitchFamily="18" charset="0"/>
              </a:rPr>
              <a:t>u</a:t>
            </a:r>
            <a:r>
              <a:rPr lang="vi-VN" sz="2400" b="1" i="1" dirty="0" smtClean="0">
                <a:latin typeface="Calibri" pitchFamily="34" charset="0"/>
              </a:rPr>
              <a:t> u vreme nepogod</a:t>
            </a:r>
            <a:r>
              <a:rPr lang="x-none" sz="2400" b="1" i="1" dirty="0" smtClean="0">
                <a:latin typeface="Baskerville Old Face" pitchFamily="18" charset="0"/>
              </a:rPr>
              <a:t>a</a:t>
            </a:r>
            <a:r>
              <a:rPr lang="vi-VN" sz="2400" b="1" i="1" dirty="0" smtClean="0">
                <a:latin typeface="Calibri" pitchFamily="34" charset="0"/>
              </a:rPr>
              <a:t> prebaciva</a:t>
            </a:r>
            <a:r>
              <a:rPr lang="x-none" sz="2400" b="1" i="1" dirty="0" smtClean="0">
                <a:latin typeface="Baskerville Old Face" pitchFamily="18" charset="0"/>
              </a:rPr>
              <a:t>le</a:t>
            </a:r>
            <a:r>
              <a:rPr lang="vi-VN" sz="2400" b="1" i="1" dirty="0" smtClean="0">
                <a:latin typeface="Calibri" pitchFamily="34" charset="0"/>
              </a:rPr>
              <a:t> preko glave</a:t>
            </a:r>
            <a:endParaRPr lang="vi-VN" sz="2400" b="1" i="1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Viktorijansk</a:t>
            </a:r>
            <a:r>
              <a:rPr lang="sr-Latn-CS" b="1" dirty="0" smtClean="0"/>
              <a:t>o doba </a:t>
            </a:r>
            <a:r>
              <a:rPr lang="en-US" b="1" dirty="0" smtClean="0"/>
              <a:t>– </a:t>
            </a:r>
            <a:r>
              <a:rPr lang="en-US" b="1" dirty="0" err="1" smtClean="0"/>
              <a:t>moda</a:t>
            </a:r>
            <a:r>
              <a:rPr lang="en-US" b="1" dirty="0" smtClean="0"/>
              <a:t> </a:t>
            </a:r>
            <a:r>
              <a:rPr lang="en-US" b="1" dirty="0" err="1" smtClean="0"/>
              <a:t>turnira</a:t>
            </a:r>
            <a:r>
              <a:rPr lang="sr-Latn-CS" b="1" dirty="0" smtClean="0"/>
              <a:t/>
            </a:r>
            <a:br>
              <a:rPr lang="sr-Latn-CS" b="1" dirty="0" smtClean="0"/>
            </a:br>
            <a:r>
              <a:rPr lang="sr-Latn-CS" b="1" dirty="0" smtClean="0"/>
              <a:t>(1870-1890)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" name="Content Placeholder 3" descr="James_Tissot_-_Too_Earl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357298"/>
            <a:ext cx="6215106" cy="4643470"/>
          </a:xfrm>
        </p:spPr>
      </p:pic>
      <p:sp>
        <p:nvSpPr>
          <p:cNvPr id="5" name="TextBox 4"/>
          <p:cNvSpPr txBox="1"/>
          <p:nvPr/>
        </p:nvSpPr>
        <p:spPr>
          <a:xfrm>
            <a:off x="6643702" y="1928802"/>
            <a:ext cx="2143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2400" dirty="0" err="1" smtClean="0"/>
              <a:t>U</a:t>
            </a:r>
            <a:r>
              <a:rPr lang="en-US" sz="2400" dirty="0" err="1" smtClean="0"/>
              <a:t>zor</a:t>
            </a:r>
            <a:r>
              <a:rPr lang="en-US" sz="2400" dirty="0" smtClean="0"/>
              <a:t> je </a:t>
            </a:r>
            <a:r>
              <a:rPr lang="en-US" sz="2400" dirty="0" err="1" smtClean="0"/>
              <a:t>kraljica</a:t>
            </a:r>
            <a:r>
              <a:rPr lang="en-US" sz="2400" dirty="0" smtClean="0"/>
              <a:t> </a:t>
            </a:r>
            <a:r>
              <a:rPr lang="en-US" sz="2400" dirty="0" err="1" smtClean="0"/>
              <a:t>Viktorija</a:t>
            </a:r>
            <a:r>
              <a:rPr lang="en-US" sz="2400" dirty="0" smtClean="0"/>
              <a:t> </a:t>
            </a:r>
            <a:r>
              <a:rPr lang="en-US" sz="2400" dirty="0" err="1" smtClean="0"/>
              <a:t>koja</a:t>
            </a:r>
            <a:r>
              <a:rPr lang="en-US" sz="2400" dirty="0" smtClean="0"/>
              <a:t>, </a:t>
            </a:r>
            <a:r>
              <a:rPr lang="en-US" sz="2400" dirty="0" err="1" smtClean="0"/>
              <a:t>nakon</a:t>
            </a:r>
            <a:r>
              <a:rPr lang="en-US" sz="2400" dirty="0" smtClean="0"/>
              <a:t> </a:t>
            </a:r>
            <a:r>
              <a:rPr lang="en-US" sz="2400" dirty="0" err="1" smtClean="0"/>
              <a:t>smrti</a:t>
            </a:r>
            <a:r>
              <a:rPr lang="en-US" sz="2400" dirty="0" smtClean="0"/>
              <a:t> </a:t>
            </a:r>
            <a:r>
              <a:rPr lang="en-US" sz="2400" dirty="0" err="1" smtClean="0"/>
              <a:t>princa</a:t>
            </a:r>
            <a:r>
              <a:rPr lang="en-US" sz="2400" dirty="0" smtClean="0"/>
              <a:t> Alberta, do </a:t>
            </a:r>
            <a:r>
              <a:rPr lang="en-US" sz="2400" dirty="0" err="1" smtClean="0"/>
              <a:t>kraja</a:t>
            </a:r>
            <a:r>
              <a:rPr lang="en-US" sz="2400" dirty="0" smtClean="0"/>
              <a:t> </a:t>
            </a:r>
            <a:r>
              <a:rPr lang="en-US" sz="2400" dirty="0" err="1" smtClean="0"/>
              <a:t>života</a:t>
            </a:r>
            <a:r>
              <a:rPr lang="en-US" sz="2400" dirty="0" smtClean="0"/>
              <a:t> </a:t>
            </a:r>
            <a:r>
              <a:rPr lang="en-US" sz="2400" dirty="0" err="1" smtClean="0"/>
              <a:t>nosi</a:t>
            </a:r>
            <a:r>
              <a:rPr lang="en-US" sz="2400" dirty="0" smtClean="0"/>
              <a:t> </a:t>
            </a:r>
            <a:r>
              <a:rPr lang="en-US" sz="2400" dirty="0" err="1" smtClean="0"/>
              <a:t>crninu</a:t>
            </a:r>
            <a:r>
              <a:rPr lang="en-US" sz="2400" dirty="0" smtClean="0"/>
              <a:t>. 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00232" y="6000768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James </a:t>
            </a:r>
            <a:r>
              <a:rPr lang="en-US" sz="2800" dirty="0" err="1" smtClean="0"/>
              <a:t>Tissot</a:t>
            </a:r>
            <a:r>
              <a:rPr lang="en-US" sz="2800" dirty="0" smtClean="0"/>
              <a:t>, Too Early (1873.)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2357422" cy="500042"/>
          </a:xfrm>
        </p:spPr>
        <p:txBody>
          <a:bodyPr>
            <a:normAutofit/>
          </a:bodyPr>
          <a:lstStyle/>
          <a:p>
            <a:r>
              <a:rPr lang="sr-Latn-CS" sz="2400" dirty="0" smtClean="0"/>
              <a:t>Mu</a:t>
            </a:r>
            <a:r>
              <a:rPr lang="sr-Latn-RS" sz="2400" dirty="0"/>
              <a:t>š</a:t>
            </a:r>
            <a:r>
              <a:rPr lang="sr-Latn-CS" sz="2400" dirty="0" smtClean="0"/>
              <a:t>ka moda</a:t>
            </a:r>
            <a:endParaRPr lang="en-US" sz="2400" dirty="0"/>
          </a:p>
        </p:txBody>
      </p:sp>
      <p:pic>
        <p:nvPicPr>
          <p:cNvPr id="4" name="Picture 3" descr="588px-Mens_Coats_1872_Fashion_Pl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37539"/>
            <a:ext cx="4503444" cy="5765598"/>
          </a:xfrm>
          <a:prstGeom prst="rect">
            <a:avLst/>
          </a:prstGeom>
        </p:spPr>
      </p:pic>
      <p:pic>
        <p:nvPicPr>
          <p:cNvPr id="5" name="Picture 4" descr="372px-Man's_two-piece_lounge_suit_1875-18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637538"/>
            <a:ext cx="3071834" cy="4791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190" y="5572140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Nose se frak, redengot, žaket, </a:t>
            </a:r>
            <a:r>
              <a:rPr lang="nb-NO" sz="2400" i="1" dirty="0" smtClean="0"/>
              <a:t>smoking</a:t>
            </a:r>
            <a:r>
              <a:rPr lang="nb-NO" sz="2400" dirty="0" smtClean="0"/>
              <a:t> i </a:t>
            </a:r>
            <a:r>
              <a:rPr lang="nb-NO" sz="2400" i="1" dirty="0" smtClean="0"/>
              <a:t>sako</a:t>
            </a:r>
            <a:r>
              <a:rPr lang="nb-NO" sz="2400" dirty="0" smtClean="0"/>
              <a:t>. 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0" y="1"/>
            <a:ext cx="2428860" cy="428604"/>
          </a:xfrm>
        </p:spPr>
        <p:txBody>
          <a:bodyPr>
            <a:normAutofit lnSpcReduction="10000"/>
          </a:bodyPr>
          <a:lstStyle/>
          <a:p>
            <a:r>
              <a:rPr lang="en-US" sz="2400" dirty="0" err="1" smtClean="0"/>
              <a:t>Žensk</a:t>
            </a:r>
            <a:r>
              <a:rPr lang="sr-Latn-CS" sz="2400" smtClean="0"/>
              <a:t>a moda</a:t>
            </a:r>
            <a:endParaRPr lang="en-US" sz="2400" dirty="0"/>
          </a:p>
        </p:txBody>
      </p:sp>
      <p:pic>
        <p:nvPicPr>
          <p:cNvPr id="8" name="Picture 7" descr="467px-1870s_fashion_pl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4837424" cy="6072230"/>
          </a:xfrm>
          <a:prstGeom prst="rect">
            <a:avLst/>
          </a:prstGeom>
        </p:spPr>
      </p:pic>
      <p:pic>
        <p:nvPicPr>
          <p:cNvPr id="9" name="Picture 8" descr="440px-Journal_des_Dames_18474-18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57166"/>
            <a:ext cx="4143372" cy="60722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4134" y="6244730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Prepodnevne</a:t>
            </a:r>
            <a:r>
              <a:rPr lang="en-US" sz="2400" dirty="0" smtClean="0"/>
              <a:t> </a:t>
            </a:r>
            <a:r>
              <a:rPr lang="en-US" sz="2400" dirty="0" err="1" smtClean="0"/>
              <a:t>haljine</a:t>
            </a:r>
            <a:r>
              <a:rPr lang="en-US" sz="2400" dirty="0" smtClean="0"/>
              <a:t>, 1870.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3419872" cy="500042"/>
          </a:xfrm>
        </p:spPr>
        <p:txBody>
          <a:bodyPr>
            <a:noAutofit/>
          </a:bodyPr>
          <a:lstStyle/>
          <a:p>
            <a:r>
              <a:rPr lang="sr-Latn-CS" dirty="0" smtClean="0"/>
              <a:t>Dečja moda</a:t>
            </a:r>
            <a:endParaRPr lang="en-US" dirty="0"/>
          </a:p>
        </p:txBody>
      </p:sp>
      <p:pic>
        <p:nvPicPr>
          <p:cNvPr id="4" name="Picture 3" descr="598px-John_Singer_Sargent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87" y="501805"/>
            <a:ext cx="5269211" cy="5380650"/>
          </a:xfrm>
          <a:prstGeom prst="rect">
            <a:avLst/>
          </a:prstGeom>
        </p:spPr>
      </p:pic>
      <p:pic>
        <p:nvPicPr>
          <p:cNvPr id="5" name="Picture 4" descr="358px-Albert_vonKellerKleinePariserin18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1998" y="0"/>
            <a:ext cx="3678108" cy="5856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5929330"/>
            <a:ext cx="8607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Stariji</a:t>
            </a:r>
            <a:r>
              <a:rPr lang="en-US" sz="2400" dirty="0" smtClean="0"/>
              <a:t> </a:t>
            </a:r>
            <a:r>
              <a:rPr lang="sr-Latn-CS" sz="2400" dirty="0" smtClean="0"/>
              <a:t>đ</a:t>
            </a:r>
            <a:r>
              <a:rPr lang="en-US" sz="2400" dirty="0" err="1" smtClean="0"/>
              <a:t>aci</a:t>
            </a:r>
            <a:r>
              <a:rPr lang="en-US" sz="2400" dirty="0" smtClean="0"/>
              <a:t> nose </a:t>
            </a:r>
            <a:r>
              <a:rPr lang="en-US" sz="2400" dirty="0" err="1" smtClean="0"/>
              <a:t>pantalone</a:t>
            </a:r>
            <a:r>
              <a:rPr lang="en-US" sz="2400" dirty="0" smtClean="0"/>
              <a:t> do </a:t>
            </a:r>
            <a:r>
              <a:rPr lang="en-US" sz="2400" dirty="0" err="1" smtClean="0"/>
              <a:t>kolena</a:t>
            </a:r>
            <a:r>
              <a:rPr lang="en-US" sz="2400" dirty="0" smtClean="0"/>
              <a:t>, </a:t>
            </a:r>
            <a:r>
              <a:rPr lang="en-US" sz="2400" dirty="0" err="1" smtClean="0"/>
              <a:t>žakete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košulje</a:t>
            </a:r>
            <a:r>
              <a:rPr lang="en-US" sz="2400" dirty="0" smtClean="0"/>
              <a:t> </a:t>
            </a:r>
            <a:r>
              <a:rPr lang="en-US" sz="2400" dirty="0" err="1" smtClean="0"/>
              <a:t>sa</a:t>
            </a:r>
            <a:r>
              <a:rPr lang="en-US" sz="2400" dirty="0" smtClean="0"/>
              <a:t> </a:t>
            </a:r>
            <a:r>
              <a:rPr lang="en-US" sz="2400" dirty="0" err="1" smtClean="0"/>
              <a:t>okruglim</a:t>
            </a:r>
            <a:r>
              <a:rPr lang="en-US" sz="2400" dirty="0" smtClean="0"/>
              <a:t> </a:t>
            </a:r>
            <a:r>
              <a:rPr lang="en-US" sz="2400" dirty="0" err="1" smtClean="0"/>
              <a:t>položenim</a:t>
            </a:r>
            <a:r>
              <a:rPr lang="en-US" sz="2400" dirty="0" smtClean="0"/>
              <a:t> </a:t>
            </a:r>
            <a:r>
              <a:rPr lang="en-US" sz="2400" dirty="0" err="1" smtClean="0"/>
              <a:t>kragnama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 Belle </a:t>
            </a:r>
            <a:r>
              <a:rPr lang="en-US" b="1" dirty="0" err="1" smtClean="0"/>
              <a:t>Epoque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sr-Latn-CS" b="1" dirty="0" smtClean="0"/>
              <a:t>(1890—1900)</a:t>
            </a:r>
            <a:endParaRPr lang="en-US" dirty="0"/>
          </a:p>
        </p:txBody>
      </p:sp>
      <p:pic>
        <p:nvPicPr>
          <p:cNvPr id="4" name="Content Placeholder 3" descr="1892_fashion_p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4009778" cy="4786346"/>
          </a:xfrm>
        </p:spPr>
      </p:pic>
      <p:pic>
        <p:nvPicPr>
          <p:cNvPr id="5" name="Picture 4" descr="Evening_gowns_1892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285860"/>
            <a:ext cx="4170361" cy="4786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44" y="6027003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Jutarnje</a:t>
            </a:r>
            <a:r>
              <a:rPr lang="en-US" sz="2400" dirty="0" smtClean="0"/>
              <a:t> </a:t>
            </a:r>
            <a:r>
              <a:rPr lang="en-US" sz="2400" dirty="0" err="1" smtClean="0"/>
              <a:t>haljine</a:t>
            </a:r>
            <a:r>
              <a:rPr lang="en-US" sz="2400" dirty="0" smtClean="0"/>
              <a:t> 1892.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643570" y="6072206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Večernje</a:t>
            </a:r>
            <a:r>
              <a:rPr lang="en-US" sz="2400" dirty="0" smtClean="0"/>
              <a:t> </a:t>
            </a:r>
            <a:r>
              <a:rPr lang="en-US" sz="2400" dirty="0" err="1" smtClean="0"/>
              <a:t>haljine</a:t>
            </a:r>
            <a:r>
              <a:rPr lang="en-US" sz="2400" dirty="0" smtClean="0"/>
              <a:t> 1892-93.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iovanni_Boldini_(1842-1931)_-John_Singer_Sargent(Standing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430211" cy="5857916"/>
          </a:xfrm>
        </p:spPr>
      </p:pic>
      <p:sp>
        <p:nvSpPr>
          <p:cNvPr id="5" name="TextBox 4"/>
          <p:cNvSpPr txBox="1"/>
          <p:nvPr/>
        </p:nvSpPr>
        <p:spPr>
          <a:xfrm>
            <a:off x="5000628" y="1000108"/>
            <a:ext cx="36433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sr-Latn-CS" sz="2000" dirty="0" smtClean="0"/>
              <a:t> </a:t>
            </a:r>
            <a:r>
              <a:rPr lang="sr-Latn-CS" sz="2400" dirty="0" smtClean="0"/>
              <a:t>M</a:t>
            </a:r>
            <a:r>
              <a:rPr lang="en-US" sz="2400" dirty="0" err="1" smtClean="0"/>
              <a:t>uški</a:t>
            </a:r>
            <a:r>
              <a:rPr lang="en-US" sz="2400" dirty="0" smtClean="0"/>
              <a:t> </a:t>
            </a:r>
            <a:r>
              <a:rPr lang="en-US" sz="2400" dirty="0" err="1" smtClean="0"/>
              <a:t>kostim</a:t>
            </a:r>
            <a:r>
              <a:rPr lang="en-US" sz="2400" dirty="0" smtClean="0"/>
              <a:t> se </a:t>
            </a:r>
            <a:r>
              <a:rPr lang="en-US" sz="2400" dirty="0" err="1" smtClean="0"/>
              <a:t>sastoji</a:t>
            </a:r>
            <a:r>
              <a:rPr lang="en-US" sz="2400" dirty="0" smtClean="0"/>
              <a:t> </a:t>
            </a:r>
            <a:r>
              <a:rPr lang="en-US" sz="2400" dirty="0" err="1" smtClean="0"/>
              <a:t>najčešće</a:t>
            </a:r>
            <a:r>
              <a:rPr lang="en-US" sz="2400" dirty="0" smtClean="0"/>
              <a:t> </a:t>
            </a:r>
            <a:r>
              <a:rPr lang="en-US" sz="2400" dirty="0" err="1" smtClean="0"/>
              <a:t>od</a:t>
            </a:r>
            <a:r>
              <a:rPr lang="en-US" sz="2400" dirty="0" smtClean="0"/>
              <a:t> </a:t>
            </a:r>
            <a:r>
              <a:rPr lang="en-US" sz="2400" dirty="0" err="1" smtClean="0"/>
              <a:t>žaketa</a:t>
            </a:r>
            <a:r>
              <a:rPr lang="en-US" sz="2400" dirty="0" smtClean="0"/>
              <a:t>, </a:t>
            </a:r>
            <a:r>
              <a:rPr lang="en-US" sz="2400" dirty="0" err="1" smtClean="0"/>
              <a:t>prugastih</a:t>
            </a:r>
            <a:r>
              <a:rPr lang="en-US" sz="2400" dirty="0" smtClean="0"/>
              <a:t> </a:t>
            </a:r>
            <a:r>
              <a:rPr lang="en-US" sz="2400" dirty="0" err="1" smtClean="0"/>
              <a:t>pantalona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polucilindra</a:t>
            </a:r>
            <a:r>
              <a:rPr lang="en-US" sz="2400" dirty="0" smtClean="0"/>
              <a:t>. </a:t>
            </a:r>
            <a:r>
              <a:rPr lang="vi-VN" sz="2400" dirty="0" smtClean="0"/>
              <a:t> </a:t>
            </a:r>
            <a:endParaRPr lang="sr-Latn-CS" sz="2400" dirty="0" smtClean="0"/>
          </a:p>
          <a:p>
            <a:pPr fontAlgn="base">
              <a:buFont typeface="Arial" pitchFamily="34" charset="0"/>
              <a:buChar char="•"/>
            </a:pPr>
            <a:r>
              <a:rPr lang="sr-Latn-CS" sz="2400" dirty="0" smtClean="0"/>
              <a:t> Na nogavicama pantalona se po prvi put pojavljuju </a:t>
            </a:r>
            <a:r>
              <a:rPr lang="sr-Latn-CS" sz="2400" i="1" dirty="0" smtClean="0"/>
              <a:t>manžetne</a:t>
            </a:r>
            <a:r>
              <a:rPr lang="sr-Latn-CS" sz="2400" dirty="0" smtClean="0"/>
              <a:t>.</a:t>
            </a:r>
            <a:endParaRPr lang="vi-VN" sz="2400" dirty="0" smtClean="0"/>
          </a:p>
          <a:p>
            <a:pPr fontAlgn="base">
              <a:buFont typeface="Arial" pitchFamily="34" charset="0"/>
              <a:buChar char="•"/>
            </a:pPr>
            <a:r>
              <a:rPr lang="sr-Latn-CS" sz="2400" dirty="0" smtClean="0"/>
              <a:t> Brade se sve ređe nose</a:t>
            </a:r>
            <a:r>
              <a:rPr lang="vi-VN" sz="2400" dirty="0" smtClean="0"/>
              <a:t>,</a:t>
            </a:r>
            <a:r>
              <a:rPr lang="sr-Latn-CS" sz="2400" dirty="0" smtClean="0"/>
              <a:t> dok brkovi ostaju glavni ukras ,, mužkog lica ”.</a:t>
            </a:r>
            <a:endParaRPr lang="vi-VN" sz="240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6072206"/>
            <a:ext cx="5214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Đovani Boldini: Portret Džona Singera Sardženta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71604" y="6457890"/>
            <a:ext cx="85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2000" dirty="0" smtClean="0"/>
              <a:t>(1890)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rtha_harp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3818998" cy="6357982"/>
          </a:xfrm>
        </p:spPr>
      </p:pic>
      <p:pic>
        <p:nvPicPr>
          <p:cNvPr id="5" name="Picture 4" descr="HairDry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85728"/>
            <a:ext cx="2571768" cy="3343298"/>
          </a:xfrm>
          <a:prstGeom prst="rect">
            <a:avLst/>
          </a:prstGeom>
        </p:spPr>
      </p:pic>
      <p:pic>
        <p:nvPicPr>
          <p:cNvPr id="6" name="Picture 5" descr="hairdryeril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643314"/>
            <a:ext cx="2571768" cy="30165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9454" y="2643182"/>
            <a:ext cx="1819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2800" dirty="0" err="1" smtClean="0"/>
              <a:t>Prvi</a:t>
            </a:r>
            <a:r>
              <a:rPr lang="en-US" sz="2800" dirty="0" smtClean="0"/>
              <a:t> fen </a:t>
            </a:r>
            <a:r>
              <a:rPr lang="en-US" sz="2800" dirty="0" err="1" smtClean="0"/>
              <a:t>za</a:t>
            </a:r>
            <a:r>
              <a:rPr lang="en-US" sz="2800" dirty="0" smtClean="0"/>
              <a:t> </a:t>
            </a:r>
            <a:r>
              <a:rPr lang="en-US" sz="2800" dirty="0" err="1" smtClean="0"/>
              <a:t>kosu</a:t>
            </a:r>
            <a:endParaRPr lang="en-US" sz="2800" dirty="0"/>
          </a:p>
        </p:txBody>
      </p:sp>
      <p:sp>
        <p:nvSpPr>
          <p:cNvPr id="8" name="Left Arrow 7"/>
          <p:cNvSpPr/>
          <p:nvPr/>
        </p:nvSpPr>
        <p:spPr>
          <a:xfrm>
            <a:off x="6858016" y="2786058"/>
            <a:ext cx="214314" cy="142876"/>
          </a:xfrm>
          <a:prstGeom prst="lef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ampfer_germ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214290"/>
            <a:ext cx="6895196" cy="2714644"/>
          </a:xfrm>
        </p:spPr>
      </p:pic>
      <p:pic>
        <p:nvPicPr>
          <p:cNvPr id="5" name="Picture 4" descr="gillette_blad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3071810"/>
            <a:ext cx="6215106" cy="3596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MODA XX VEKA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err="1" smtClean="0"/>
              <a:t>Rani</a:t>
            </a:r>
            <a:r>
              <a:rPr lang="en-US" sz="2800" b="1" dirty="0" smtClean="0"/>
              <a:t> XX </a:t>
            </a:r>
            <a:r>
              <a:rPr lang="en-US" sz="2800" b="1" dirty="0" err="1" smtClean="0"/>
              <a:t>vek</a:t>
            </a:r>
            <a:endParaRPr lang="en-US" sz="2800" b="1" dirty="0" smtClean="0"/>
          </a:p>
          <a:p>
            <a:endParaRPr lang="en-US" b="1" dirty="0"/>
          </a:p>
        </p:txBody>
      </p:sp>
      <p:pic>
        <p:nvPicPr>
          <p:cNvPr id="5" name="Picture 4" descr="Before-The-Hunt,-Plate-III-From-Gazette-Du-Bon-Ton-No.-3,-1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285992"/>
            <a:ext cx="5357850" cy="3714776"/>
          </a:xfrm>
          <a:prstGeom prst="rect">
            <a:avLst/>
          </a:prstGeom>
        </p:spPr>
      </p:pic>
      <p:pic>
        <p:nvPicPr>
          <p:cNvPr id="6" name="Picture 5" descr="Kolekcija_Lanvin_u_časopisu_La_Gazette_du_Bon_Ton_19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2285992"/>
            <a:ext cx="3214710" cy="4357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082" y="6030995"/>
            <a:ext cx="5320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/>
              <a:t>La Gazette du bon ton, No 3, 1912. </a:t>
            </a:r>
            <a:r>
              <a:rPr lang="fr-FR" sz="2400" i="1" dirty="0" err="1" smtClean="0"/>
              <a:t>godine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5983311"/>
          </a:xfrm>
        </p:spPr>
        <p:txBody>
          <a:bodyPr/>
          <a:lstStyle/>
          <a:p>
            <a:r>
              <a:rPr lang="en-US" dirty="0" smtClean="0"/>
              <a:t>La Belle </a:t>
            </a:r>
            <a:r>
              <a:rPr lang="en-US" dirty="0" err="1" smtClean="0"/>
              <a:t>Epoque</a:t>
            </a:r>
            <a:endParaRPr lang="en-US" dirty="0"/>
          </a:p>
        </p:txBody>
      </p:sp>
      <p:pic>
        <p:nvPicPr>
          <p:cNvPr id="5" name="Picture 4" descr="418px-THE_DELINEATORaugust1901p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928670"/>
            <a:ext cx="5500726" cy="5500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57884" y="3356992"/>
            <a:ext cx="30003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err="1" smtClean="0"/>
              <a:t>Dominantna</a:t>
            </a:r>
            <a:r>
              <a:rPr lang="en-US" sz="2400" dirty="0" smtClean="0"/>
              <a:t> </a:t>
            </a:r>
            <a:r>
              <a:rPr lang="en-US" sz="2400" dirty="0" err="1" smtClean="0"/>
              <a:t>je„S</a:t>
            </a:r>
            <a:r>
              <a:rPr lang="en-US" sz="2400" dirty="0" smtClean="0"/>
              <a:t>“ </a:t>
            </a:r>
            <a:r>
              <a:rPr lang="en-US" sz="2400" dirty="0" err="1" smtClean="0"/>
              <a:t>silueta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Korset</a:t>
            </a:r>
            <a:r>
              <a:rPr lang="en-US" sz="2400" dirty="0" smtClean="0"/>
              <a:t> je bio </a:t>
            </a:r>
            <a:r>
              <a:rPr lang="en-US" sz="2400" dirty="0" err="1" smtClean="0"/>
              <a:t>veoma</a:t>
            </a:r>
            <a:r>
              <a:rPr lang="en-US" sz="2400" dirty="0" smtClean="0"/>
              <a:t> </a:t>
            </a:r>
            <a:r>
              <a:rPr lang="en-US" sz="2400" dirty="0" err="1" smtClean="0"/>
              <a:t>utegnuto</a:t>
            </a:r>
            <a:r>
              <a:rPr lang="en-US" sz="2400" dirty="0" smtClean="0"/>
              <a:t>                     </a:t>
            </a:r>
            <a:r>
              <a:rPr lang="en-US" sz="2400" dirty="0" err="1" smtClean="0"/>
              <a:t>šniran</a:t>
            </a:r>
            <a:r>
              <a:rPr lang="en-US" sz="2400" dirty="0" smtClean="0"/>
              <a:t> u </a:t>
            </a:r>
            <a:r>
              <a:rPr lang="en-US" sz="2400" dirty="0" err="1" smtClean="0"/>
              <a:t>struku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krut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Neophodan</a:t>
            </a:r>
            <a:r>
              <a:rPr lang="en-US" sz="2400" dirty="0" smtClean="0"/>
              <a:t> </a:t>
            </a:r>
            <a:r>
              <a:rPr lang="en-US" sz="2400" dirty="0" err="1" smtClean="0"/>
              <a:t>deo</a:t>
            </a:r>
            <a:r>
              <a:rPr lang="en-US" sz="2400" dirty="0" smtClean="0"/>
              <a:t> </a:t>
            </a:r>
            <a:r>
              <a:rPr lang="en-US" sz="2400" dirty="0" err="1" smtClean="0"/>
              <a:t>garderobe</a:t>
            </a:r>
            <a:r>
              <a:rPr lang="en-US" sz="2400" dirty="0" smtClean="0"/>
              <a:t> bio je </a:t>
            </a:r>
            <a:r>
              <a:rPr lang="en-US" sz="2400" dirty="0" err="1" smtClean="0"/>
              <a:t>šešir</a:t>
            </a:r>
            <a:r>
              <a:rPr lang="en-US" sz="2400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stidogreciaantigu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838200"/>
            <a:ext cx="793496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solidFill>
                  <a:srgbClr val="FF0000"/>
                </a:solidFill>
                <a:latin typeface="Algerian" pitchFamily="82" charset="0"/>
              </a:rPr>
              <a:t>himation</a:t>
            </a:r>
            <a:endParaRPr lang="en-US" sz="32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6" name="Down Arrow 5"/>
          <p:cNvSpPr/>
          <p:nvPr/>
        </p:nvSpPr>
        <p:spPr>
          <a:xfrm rot="19635344">
            <a:off x="554737" y="788951"/>
            <a:ext cx="533400" cy="517360"/>
          </a:xfrm>
          <a:prstGeom prst="downArrow">
            <a:avLst>
              <a:gd name="adj1" fmla="val 25385"/>
              <a:gd name="adj2" fmla="val 4076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9635344">
            <a:off x="2307337" y="3913150"/>
            <a:ext cx="533400" cy="517360"/>
          </a:xfrm>
          <a:prstGeom prst="downArrow">
            <a:avLst>
              <a:gd name="adj1" fmla="val 25385"/>
              <a:gd name="adj2" fmla="val 4076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2766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solidFill>
                  <a:srgbClr val="FF0000"/>
                </a:solidFill>
                <a:latin typeface="Algerian" pitchFamily="82" charset="0"/>
              </a:rPr>
              <a:t>HLAMIDA</a:t>
            </a:r>
            <a:endParaRPr lang="en-US" sz="32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6934200" y="6096000"/>
            <a:ext cx="163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solidFill>
                  <a:srgbClr val="FF0000"/>
                </a:solidFill>
                <a:latin typeface="Algerian" pitchFamily="82" charset="0"/>
              </a:rPr>
              <a:t>PEPLOS</a:t>
            </a:r>
            <a:endParaRPr lang="en-US" sz="32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10" name="Down Arrow 9"/>
          <p:cNvSpPr/>
          <p:nvPr/>
        </p:nvSpPr>
        <p:spPr>
          <a:xfrm rot="7867995">
            <a:off x="6351972" y="5903558"/>
            <a:ext cx="533400" cy="517360"/>
          </a:xfrm>
          <a:prstGeom prst="downArrow">
            <a:avLst>
              <a:gd name="adj1" fmla="val 25385"/>
              <a:gd name="adj2" fmla="val 4076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912_maison-redfe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14290"/>
            <a:ext cx="3357586" cy="5200650"/>
          </a:xfrm>
          <a:prstGeom prst="rect">
            <a:avLst/>
          </a:prstGeom>
        </p:spPr>
      </p:pic>
      <p:pic>
        <p:nvPicPr>
          <p:cNvPr id="7" name="Picture 6" descr="Maison_Redfer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14290"/>
            <a:ext cx="4556301" cy="6643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82" y="5500702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en-US" sz="2400" dirty="0" err="1" smtClean="0"/>
              <a:t>Maison</a:t>
            </a:r>
            <a:r>
              <a:rPr lang="en-US" sz="2400" dirty="0" smtClean="0"/>
              <a:t> </a:t>
            </a:r>
            <a:r>
              <a:rPr lang="en-US" sz="2400" dirty="0" err="1" smtClean="0"/>
              <a:t>Redfern</a:t>
            </a:r>
            <a:r>
              <a:rPr lang="en-US" sz="2400" dirty="0" smtClean="0"/>
              <a:t> je </a:t>
            </a:r>
            <a:r>
              <a:rPr lang="en-US" sz="2400" dirty="0" err="1" smtClean="0"/>
              <a:t>bila</a:t>
            </a:r>
            <a:r>
              <a:rPr lang="en-US" sz="2400" dirty="0" smtClean="0"/>
              <a:t> </a:t>
            </a:r>
            <a:r>
              <a:rPr lang="en-US" sz="2400" dirty="0" err="1" smtClean="0"/>
              <a:t>prva</a:t>
            </a:r>
            <a:r>
              <a:rPr lang="en-US" sz="2400" dirty="0" smtClean="0"/>
              <a:t> </a:t>
            </a:r>
            <a:r>
              <a:rPr lang="en-US" sz="2400" dirty="0" err="1" smtClean="0"/>
              <a:t>modna</a:t>
            </a:r>
            <a:r>
              <a:rPr lang="en-US" sz="2400" dirty="0" smtClean="0"/>
              <a:t> </a:t>
            </a:r>
            <a:r>
              <a:rPr lang="en-US" sz="2400" dirty="0" err="1" smtClean="0"/>
              <a:t>kuća</a:t>
            </a:r>
            <a:r>
              <a:rPr lang="en-US" sz="2400" dirty="0" smtClean="0"/>
              <a:t> </a:t>
            </a:r>
            <a:r>
              <a:rPr lang="en-US" sz="2400" dirty="0" err="1" smtClean="0"/>
              <a:t>koja</a:t>
            </a:r>
            <a:r>
              <a:rPr lang="en-US" sz="2400" dirty="0" smtClean="0"/>
              <a:t> je </a:t>
            </a:r>
            <a:r>
              <a:rPr lang="en-US" sz="2400" dirty="0" err="1" smtClean="0"/>
              <a:t>ženama</a:t>
            </a:r>
            <a:r>
              <a:rPr lang="en-US" sz="2400" dirty="0" smtClean="0"/>
              <a:t> </a:t>
            </a:r>
            <a:r>
              <a:rPr lang="en-US" sz="2400" dirty="0" err="1" smtClean="0"/>
              <a:t>nudila</a:t>
            </a:r>
            <a:r>
              <a:rPr lang="en-US" sz="2400" dirty="0" smtClean="0"/>
              <a:t> </a:t>
            </a:r>
            <a:r>
              <a:rPr lang="en-US" sz="2400" dirty="0" err="1" smtClean="0"/>
              <a:t>krojeni</a:t>
            </a:r>
            <a:r>
              <a:rPr lang="en-US" sz="2400" dirty="0" smtClean="0"/>
              <a:t> </a:t>
            </a:r>
            <a:r>
              <a:rPr lang="en-US" sz="2400" dirty="0" err="1" smtClean="0"/>
              <a:t>kostim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89px-BenjaminSuitsNOLARiverfront191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1857364"/>
            <a:ext cx="4857784" cy="5000636"/>
          </a:xfrm>
          <a:prstGeom prst="rect">
            <a:avLst/>
          </a:prstGeom>
        </p:spPr>
      </p:pic>
      <p:pic>
        <p:nvPicPr>
          <p:cNvPr id="6" name="Picture 5" descr="200px-Complet-Jaquette35fr19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14290"/>
            <a:ext cx="2857520" cy="4357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4941168"/>
            <a:ext cx="4177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x-none" sz="2400" smtClean="0"/>
              <a:t>Odela </a:t>
            </a:r>
            <a:r>
              <a:rPr lang="x-none" sz="2400" dirty="0" smtClean="0"/>
              <a:t>su i dalje tamnih boja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 smtClean="0"/>
              <a:t>    </a:t>
            </a:r>
            <a:r>
              <a:rPr lang="x-none" sz="2400" smtClean="0"/>
              <a:t>Homburg </a:t>
            </a:r>
            <a:r>
              <a:rPr lang="x-none" sz="2400" dirty="0" smtClean="0"/>
              <a:t>šeširi</a:t>
            </a:r>
          </a:p>
          <a:p>
            <a:pPr>
              <a:buFont typeface="Arial" pitchFamily="34" charset="0"/>
              <a:buChar char="•"/>
            </a:pPr>
            <a:r>
              <a:rPr lang="x-none" sz="2400" smtClean="0"/>
              <a:t> </a:t>
            </a:r>
            <a:r>
              <a:rPr lang="sr-Latn-RS" sz="2400" dirty="0" smtClean="0"/>
              <a:t>   </a:t>
            </a:r>
            <a:r>
              <a:rPr lang="x-none" sz="2400" smtClean="0"/>
              <a:t>Brkovi</a:t>
            </a:r>
            <a:r>
              <a:rPr lang="x-none" sz="2400" dirty="0" smtClean="0"/>
              <a:t/>
            </a:r>
            <a:br>
              <a:rPr lang="x-none" sz="2400" dirty="0" smtClean="0"/>
            </a:b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28604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Slamnati šeširi</a:t>
            </a:r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Štap za šetnju </a:t>
            </a:r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Džepni sat na lancu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017" y="82310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1910-te</a:t>
            </a:r>
            <a:endParaRPr lang="en-US" sz="3200" dirty="0"/>
          </a:p>
        </p:txBody>
      </p:sp>
      <p:pic>
        <p:nvPicPr>
          <p:cNvPr id="6" name="Picture 5" descr="Paul_Poiret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489" y="681563"/>
            <a:ext cx="2643206" cy="5214974"/>
          </a:xfrm>
          <a:prstGeom prst="rect">
            <a:avLst/>
          </a:prstGeom>
        </p:spPr>
      </p:pic>
      <p:pic>
        <p:nvPicPr>
          <p:cNvPr id="7" name="Picture 6" descr="poiret_Pau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8262" y="681563"/>
            <a:ext cx="2185416" cy="5214974"/>
          </a:xfrm>
          <a:prstGeom prst="rect">
            <a:avLst/>
          </a:prstGeom>
        </p:spPr>
      </p:pic>
      <p:pic>
        <p:nvPicPr>
          <p:cNvPr id="8" name="Picture 7" descr="Paul_Poiret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701957"/>
            <a:ext cx="2714644" cy="5214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017" y="5901030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dirty="0" smtClean="0"/>
              <a:t> </a:t>
            </a:r>
            <a:r>
              <a:rPr lang="en-US" sz="2400" dirty="0" smtClean="0"/>
              <a:t>Paul </a:t>
            </a:r>
            <a:r>
              <a:rPr lang="en-US" sz="2400" dirty="0" err="1" smtClean="0"/>
              <a:t>Poiret</a:t>
            </a:r>
            <a:r>
              <a:rPr lang="en-US" sz="2400" dirty="0" smtClean="0"/>
              <a:t> bio je </a:t>
            </a:r>
            <a:r>
              <a:rPr lang="en-US" sz="2400" dirty="0" err="1" smtClean="0"/>
              <a:t>jedan</a:t>
            </a:r>
            <a:r>
              <a:rPr lang="en-US" sz="2400" dirty="0" smtClean="0"/>
              <a:t> </a:t>
            </a:r>
            <a:r>
              <a:rPr lang="en-US" sz="2400" dirty="0" err="1" smtClean="0"/>
              <a:t>od</a:t>
            </a:r>
            <a:r>
              <a:rPr lang="en-US" sz="2400" dirty="0" smtClean="0"/>
              <a:t> </a:t>
            </a:r>
            <a:r>
              <a:rPr lang="en-US" sz="2400" dirty="0" err="1" smtClean="0"/>
              <a:t>prvih</a:t>
            </a:r>
            <a:r>
              <a:rPr lang="en-US" sz="2400" dirty="0" smtClean="0"/>
              <a:t> </a:t>
            </a:r>
            <a:r>
              <a:rPr lang="en-US" sz="2400" dirty="0" err="1" smtClean="0"/>
              <a:t>dizajnera</a:t>
            </a:r>
            <a:endParaRPr lang="x-none" sz="2400" dirty="0" smtClean="0"/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Haremske devojke, gejše</a:t>
            </a:r>
            <a:r>
              <a:rPr lang="x-none" dirty="0" smtClean="0"/>
              <a:t/>
            </a:r>
            <a:br>
              <a:rPr lang="x-none" dirty="0" smtClean="0"/>
            </a:b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53"/>
            <a:ext cx="8229600" cy="1285883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1920-te</a:t>
            </a:r>
            <a:endParaRPr lang="x-none" sz="2400" b="1" dirty="0" smtClean="0"/>
          </a:p>
          <a:p>
            <a:pPr>
              <a:buNone/>
            </a:pPr>
            <a:r>
              <a:rPr lang="en-US" sz="2400" b="1" dirty="0" smtClean="0"/>
              <a:t> </a:t>
            </a:r>
          </a:p>
          <a:p>
            <a:pPr>
              <a:buNone/>
            </a:pPr>
            <a:r>
              <a:rPr lang="x-none" sz="2400" dirty="0" smtClean="0"/>
              <a:t>Ženski kostimi</a:t>
            </a:r>
            <a:endParaRPr lang="en-US" sz="2400" dirty="0"/>
          </a:p>
        </p:txBody>
      </p:sp>
      <p:pic>
        <p:nvPicPr>
          <p:cNvPr id="7" name="Picture 6" descr="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736"/>
            <a:ext cx="5715040" cy="5214974"/>
          </a:xfrm>
          <a:prstGeom prst="rect">
            <a:avLst/>
          </a:prstGeom>
        </p:spPr>
      </p:pic>
      <p:pic>
        <p:nvPicPr>
          <p:cNvPr id="8" name="Picture 7" descr="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5963" y="1441312"/>
            <a:ext cx="3087619" cy="30754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8129" y="4869160"/>
            <a:ext cx="3107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dirty="0" smtClean="0"/>
              <a:t> </a:t>
            </a:r>
            <a:r>
              <a:rPr lang="en-US" sz="2400" dirty="0" smtClean="0"/>
              <a:t>Flapper (</a:t>
            </a:r>
            <a:r>
              <a:rPr lang="en-US" sz="2400" dirty="0" err="1" smtClean="0"/>
              <a:t>lepršavi</a:t>
            </a:r>
            <a:r>
              <a:rPr lang="en-US" sz="2400" dirty="0" smtClean="0"/>
              <a:t>) </a:t>
            </a:r>
            <a:r>
              <a:rPr lang="en-US" sz="2400" dirty="0" err="1" smtClean="0"/>
              <a:t>stil</a:t>
            </a:r>
            <a:r>
              <a:rPr lang="en-US" sz="2400" dirty="0" smtClean="0"/>
              <a:t> </a:t>
            </a:r>
            <a:endParaRPr lang="x-none" sz="2400" dirty="0" smtClean="0"/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Kratko ošišane frizure</a:t>
            </a:r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Haljine do sredine lista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co-chanel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3571900" cy="4000528"/>
          </a:xfrm>
          <a:prstGeom prst="rect">
            <a:avLst/>
          </a:prstGeom>
        </p:spPr>
      </p:pic>
      <p:pic>
        <p:nvPicPr>
          <p:cNvPr id="6" name="Picture 5" descr="281545414175384199_pitmvZ6T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214290"/>
            <a:ext cx="2786050" cy="5357850"/>
          </a:xfrm>
          <a:prstGeom prst="rect">
            <a:avLst/>
          </a:prstGeom>
        </p:spPr>
      </p:pic>
      <p:pic>
        <p:nvPicPr>
          <p:cNvPr id="7" name="Picture 6" descr="281545414175384201_1p8z6Wae_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214290"/>
            <a:ext cx="2571768" cy="5357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44" y="4286256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b="1" i="1" dirty="0" smtClean="0"/>
              <a:t> </a:t>
            </a:r>
            <a:r>
              <a:rPr lang="en-US" sz="2400" b="1" i="1" dirty="0" smtClean="0"/>
              <a:t>Coco Chanel</a:t>
            </a:r>
            <a:r>
              <a:rPr lang="x-none" sz="2400" b="1" i="1" dirty="0" smtClean="0"/>
              <a:t> </a:t>
            </a:r>
            <a:r>
              <a:rPr lang="x-none" sz="2400" dirty="0" smtClean="0"/>
              <a:t>bila je </a:t>
            </a:r>
            <a:r>
              <a:rPr lang="x-none" sz="2400" smtClean="0"/>
              <a:t>glavna figura tog vremena</a:t>
            </a:r>
            <a:endParaRPr lang="x-none" sz="2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213050" y="5572140"/>
            <a:ext cx="89309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b="1" i="1"/>
          </a:p>
          <a:p>
            <a:pPr>
              <a:buFont typeface="Arial" pitchFamily="34" charset="0"/>
              <a:buChar char="•"/>
            </a:pPr>
            <a:r>
              <a:rPr lang="x-none"/>
              <a:t> </a:t>
            </a:r>
            <a:r>
              <a:rPr lang="en-US" sz="2400" dirty="0"/>
              <a:t>Chanel je </a:t>
            </a:r>
            <a:r>
              <a:rPr lang="en-US" sz="2400" dirty="0" err="1"/>
              <a:t>popularizovala</a:t>
            </a:r>
            <a:r>
              <a:rPr lang="en-US" sz="2400" dirty="0"/>
              <a:t> </a:t>
            </a:r>
            <a:r>
              <a:rPr lang="en-US" sz="2400" dirty="0" err="1"/>
              <a:t>kratke</a:t>
            </a:r>
            <a:r>
              <a:rPr lang="en-US" sz="2400" dirty="0"/>
              <a:t> </a:t>
            </a:r>
            <a:r>
              <a:rPr lang="en-US" sz="2400" dirty="0" err="1"/>
              <a:t>frizure</a:t>
            </a:r>
            <a:r>
              <a:rPr lang="en-US" sz="2400" dirty="0"/>
              <a:t>, little black dress</a:t>
            </a:r>
            <a:r>
              <a:rPr lang="x-none" sz="2400"/>
              <a:t> </a:t>
            </a:r>
            <a:r>
              <a:rPr lang="en-US" sz="2400" dirty="0"/>
              <a:t>(</a:t>
            </a:r>
            <a:r>
              <a:rPr lang="en-US" sz="2400" dirty="0" err="1"/>
              <a:t>malu</a:t>
            </a:r>
            <a:r>
              <a:rPr lang="en-US" sz="2400" dirty="0"/>
              <a:t> </a:t>
            </a:r>
            <a:r>
              <a:rPr lang="en-US" sz="2400" dirty="0" err="1"/>
              <a:t>crnu</a:t>
            </a:r>
            <a:r>
              <a:rPr lang="en-US" sz="2400" dirty="0"/>
              <a:t> </a:t>
            </a:r>
            <a:r>
              <a:rPr lang="en-US" sz="2400" dirty="0" err="1"/>
              <a:t>haljinu</a:t>
            </a:r>
            <a:r>
              <a:rPr lang="en-US" sz="2400" dirty="0"/>
              <a:t>) i </a:t>
            </a:r>
            <a:r>
              <a:rPr lang="x-none" sz="2400" smtClean="0"/>
              <a:t> </a:t>
            </a:r>
            <a:r>
              <a:rPr lang="en-US" sz="2400" dirty="0" err="1"/>
              <a:t>upotrebu</a:t>
            </a:r>
            <a:r>
              <a:rPr lang="en-US" sz="2400" dirty="0"/>
              <a:t> </a:t>
            </a:r>
            <a:r>
              <a:rPr lang="en-US" sz="2400" dirty="0" err="1"/>
              <a:t>žerseja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izradu</a:t>
            </a:r>
            <a:r>
              <a:rPr lang="en-US" sz="2400" dirty="0"/>
              <a:t> </a:t>
            </a:r>
            <a:r>
              <a:rPr lang="en-US" sz="2400" dirty="0" err="1"/>
              <a:t>odeće</a:t>
            </a:r>
            <a:r>
              <a:rPr lang="en-US" sz="2400" dirty="0"/>
              <a:t>, </a:t>
            </a:r>
            <a:r>
              <a:rPr lang="en-US" sz="2400" dirty="0" err="1"/>
              <a:t>kao</a:t>
            </a:r>
            <a:r>
              <a:rPr lang="en-US" sz="2400" dirty="0"/>
              <a:t> i </a:t>
            </a:r>
            <a:r>
              <a:rPr lang="en-US" sz="2400" dirty="0" err="1"/>
              <a:t>upotrebu</a:t>
            </a:r>
            <a:r>
              <a:rPr lang="en-US" sz="2400" dirty="0"/>
              <a:t> </a:t>
            </a:r>
            <a:r>
              <a:rPr lang="en-US" sz="2400" dirty="0" err="1"/>
              <a:t>nakit</a:t>
            </a:r>
            <a:r>
              <a:rPr lang="x-none" sz="2400"/>
              <a:t>a</a:t>
            </a:r>
            <a:endParaRPr lang="en-US" sz="24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1762"/>
            <a:ext cx="8229600" cy="642942"/>
          </a:xfrm>
        </p:spPr>
        <p:txBody>
          <a:bodyPr>
            <a:normAutofit/>
          </a:bodyPr>
          <a:lstStyle/>
          <a:p>
            <a:r>
              <a:rPr lang="x-none" sz="2400" dirty="0" smtClean="0"/>
              <a:t>Muški kostimi</a:t>
            </a:r>
            <a:endParaRPr lang="en-US" sz="2400" dirty="0"/>
          </a:p>
        </p:txBody>
      </p:sp>
      <p:pic>
        <p:nvPicPr>
          <p:cNvPr id="4" name="Picture 3" descr="KMPC-Board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64704"/>
            <a:ext cx="8715436" cy="5143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908240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Nosi se dvoredo kopčanje</a:t>
            </a:r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Odela se oslobađaju crne boje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1"/>
            <a:ext cx="8229600" cy="164307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1930-te</a:t>
            </a:r>
          </a:p>
          <a:p>
            <a:endParaRPr lang="en-US" sz="2800" dirty="0"/>
          </a:p>
        </p:txBody>
      </p:sp>
      <p:pic>
        <p:nvPicPr>
          <p:cNvPr id="4" name="Picture 3" descr="fashion-1930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4000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157192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dirty="0" smtClean="0"/>
              <a:t> </a:t>
            </a:r>
            <a:r>
              <a:rPr lang="x-none" sz="2400" dirty="0" smtClean="0"/>
              <a:t>Naglašena ramena</a:t>
            </a:r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Rukavice do dužine lakta</a:t>
            </a:r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Kaiševi- za suženje struka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4429156" cy="2928958"/>
          </a:xfrm>
          <a:prstGeom prst="rect">
            <a:avLst/>
          </a:prstGeom>
        </p:spPr>
      </p:pic>
      <p:pic>
        <p:nvPicPr>
          <p:cNvPr id="3" name="Picture 2" descr="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14290"/>
            <a:ext cx="4000528" cy="2928958"/>
          </a:xfrm>
          <a:prstGeom prst="rect">
            <a:avLst/>
          </a:prstGeom>
        </p:spPr>
      </p:pic>
      <p:pic>
        <p:nvPicPr>
          <p:cNvPr id="4" name="Picture 3" descr="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286124"/>
            <a:ext cx="2857520" cy="3214710"/>
          </a:xfrm>
          <a:prstGeom prst="rect">
            <a:avLst/>
          </a:prstGeom>
        </p:spPr>
      </p:pic>
      <p:pic>
        <p:nvPicPr>
          <p:cNvPr id="5" name="Picture 4" descr="f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3357562"/>
            <a:ext cx="2714644" cy="3214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4678" y="3501008"/>
            <a:ext cx="285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Na modu utiču filmski dizajneri</a:t>
            </a:r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en-US" sz="2400" b="1" dirty="0" smtClean="0"/>
              <a:t>Elsa Schiaparelli </a:t>
            </a:r>
            <a:endParaRPr lang="x-none" sz="2400" b="1" dirty="0" smtClean="0"/>
          </a:p>
          <a:p>
            <a:pPr>
              <a:buFont typeface="Arial" pitchFamily="34" charset="0"/>
              <a:buChar char="•"/>
            </a:pPr>
            <a:r>
              <a:rPr lang="x-none" sz="2400" b="1" dirty="0" smtClean="0"/>
              <a:t> </a:t>
            </a:r>
            <a:r>
              <a:rPr lang="x-none" sz="2400" dirty="0" smtClean="0"/>
              <a:t>Najpoznatiji film </a:t>
            </a:r>
            <a:r>
              <a:rPr lang="x-none" sz="2400" b="1" i="1" dirty="0" smtClean="0"/>
              <a:t>Prohujalo s vihorom</a:t>
            </a:r>
            <a:endParaRPr lang="en-US" sz="24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935-05-esquire-style-lg-289575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00" y="0"/>
            <a:ext cx="2857500" cy="3500462"/>
          </a:xfrm>
          <a:prstGeom prst="rect">
            <a:avLst/>
          </a:prstGeom>
        </p:spPr>
      </p:pic>
      <p:pic>
        <p:nvPicPr>
          <p:cNvPr id="4" name="Picture 3" descr="1934-01-esquire-style-lg-72145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57298"/>
            <a:ext cx="3786150" cy="5310198"/>
          </a:xfrm>
          <a:prstGeom prst="rect">
            <a:avLst/>
          </a:prstGeom>
        </p:spPr>
      </p:pic>
      <p:pic>
        <p:nvPicPr>
          <p:cNvPr id="5" name="Picture 4" descr="1935-03-esquire-style-lg-210380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1643050"/>
            <a:ext cx="3214710" cy="4857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142852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Kod muških kostima torzo je veći, ramena kvadratnog oblika</a:t>
            </a:r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Tamne boje dopunjene prugama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r>
              <a:rPr lang="en-US" dirty="0" smtClean="0"/>
              <a:t>1940-te</a:t>
            </a:r>
            <a:endParaRPr lang="en-US" dirty="0"/>
          </a:p>
        </p:txBody>
      </p:sp>
      <p:pic>
        <p:nvPicPr>
          <p:cNvPr id="5" name="Picture 4" descr="1942hats_ha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4758612" cy="5715016"/>
          </a:xfrm>
          <a:prstGeom prst="rect">
            <a:avLst/>
          </a:prstGeom>
        </p:spPr>
      </p:pic>
      <p:pic>
        <p:nvPicPr>
          <p:cNvPr id="6" name="Picture 5" descr="1943ha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5388" y="1357298"/>
            <a:ext cx="4758612" cy="5500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ginja-Atina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33400"/>
            <a:ext cx="701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i="1" dirty="0" smtClean="0">
                <a:solidFill>
                  <a:schemeClr val="bg1"/>
                </a:solidFill>
                <a:latin typeface="+mj-lt"/>
              </a:rPr>
              <a:t>DETALJNI OPISI DELOVA ODEĆE NAVEDENI SU U GRČKIM I ANTIČKIM DELIMA,KAO NPR.ILIJADA I ODISEJA I MNOGIM DRUGIM IZVORIMA I SAČUVANIM STATUAMA.</a:t>
            </a:r>
            <a:endParaRPr lang="en-US" sz="3200" b="1" i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3714776" cy="4500594"/>
          </a:xfrm>
          <a:prstGeom prst="rect">
            <a:avLst/>
          </a:prstGeom>
        </p:spPr>
      </p:pic>
      <p:pic>
        <p:nvPicPr>
          <p:cNvPr id="5" name="Picture 4" descr="p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14290"/>
            <a:ext cx="4000528" cy="3143272"/>
          </a:xfrm>
          <a:prstGeom prst="rect">
            <a:avLst/>
          </a:prstGeom>
        </p:spPr>
      </p:pic>
      <p:pic>
        <p:nvPicPr>
          <p:cNvPr id="6" name="Picture 5" descr="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3429000"/>
            <a:ext cx="3143272" cy="32861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845" y="4570409"/>
            <a:ext cx="4286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b="1" dirty="0" smtClean="0"/>
              <a:t> </a:t>
            </a:r>
            <a:r>
              <a:rPr lang="en-US" sz="2400" dirty="0" err="1" smtClean="0"/>
              <a:t>Većina</a:t>
            </a:r>
            <a:r>
              <a:rPr lang="en-US" sz="2400" dirty="0" smtClean="0"/>
              <a:t> </a:t>
            </a:r>
            <a:r>
              <a:rPr lang="en-US" sz="2400" dirty="0" err="1" smtClean="0"/>
              <a:t>žena</a:t>
            </a:r>
            <a:r>
              <a:rPr lang="en-US" sz="2400" dirty="0" smtClean="0"/>
              <a:t> </a:t>
            </a:r>
            <a:r>
              <a:rPr lang="en-US" sz="2400" dirty="0" err="1" smtClean="0"/>
              <a:t>nosi</a:t>
            </a:r>
            <a:r>
              <a:rPr lang="en-US" sz="2400" dirty="0" smtClean="0"/>
              <a:t> </a:t>
            </a:r>
            <a:r>
              <a:rPr lang="en-US" sz="2400" dirty="0" err="1" smtClean="0"/>
              <a:t>suknje</a:t>
            </a:r>
            <a:r>
              <a:rPr lang="en-US" sz="2400" dirty="0" smtClean="0"/>
              <a:t> do </a:t>
            </a:r>
            <a:r>
              <a:rPr lang="en-US" sz="2400" dirty="0" err="1" smtClean="0"/>
              <a:t>ispod</a:t>
            </a:r>
            <a:r>
              <a:rPr lang="en-US" sz="2400" dirty="0" smtClean="0"/>
              <a:t> </a:t>
            </a:r>
            <a:r>
              <a:rPr lang="en-US" sz="2400" dirty="0" err="1" smtClean="0"/>
              <a:t>kolena,uz</a:t>
            </a:r>
            <a:r>
              <a:rPr lang="en-US" sz="2400" dirty="0" smtClean="0"/>
              <a:t> </a:t>
            </a:r>
            <a:r>
              <a:rPr lang="en-US" sz="2400" dirty="0" err="1" smtClean="0"/>
              <a:t>takozvane</a:t>
            </a:r>
            <a:r>
              <a:rPr lang="en-US" sz="2400" dirty="0" smtClean="0"/>
              <a:t> ‘’</a:t>
            </a:r>
            <a:r>
              <a:rPr lang="en-US" sz="2400" dirty="0" err="1" smtClean="0"/>
              <a:t>rez</a:t>
            </a:r>
            <a:r>
              <a:rPr lang="en-US" sz="2400" dirty="0" smtClean="0"/>
              <a:t>’’ </a:t>
            </a:r>
            <a:r>
              <a:rPr lang="en-US" sz="2400" dirty="0" err="1" smtClean="0"/>
              <a:t>bluze</a:t>
            </a:r>
            <a:r>
              <a:rPr lang="en-US" sz="2400" dirty="0" smtClean="0"/>
              <a:t> </a:t>
            </a:r>
            <a:r>
              <a:rPr lang="en-US" sz="2400" dirty="0" err="1" smtClean="0"/>
              <a:t>ili</a:t>
            </a:r>
            <a:r>
              <a:rPr lang="en-US" sz="2400" dirty="0" smtClean="0"/>
              <a:t> </a:t>
            </a:r>
            <a:r>
              <a:rPr lang="en-US" sz="2400" dirty="0" err="1" smtClean="0"/>
              <a:t>košulje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plećat</a:t>
            </a:r>
            <a:r>
              <a:rPr lang="en-US" sz="2400" dirty="0" smtClean="0"/>
              <a:t> </a:t>
            </a:r>
            <a:r>
              <a:rPr lang="en-US" sz="2400" dirty="0" err="1" smtClean="0"/>
              <a:t>jakne</a:t>
            </a:r>
            <a:endParaRPr lang="x-none" sz="2400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40s shoes- pum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12976"/>
            <a:ext cx="8820472" cy="3481765"/>
          </a:xfrm>
          <a:prstGeom prst="rect">
            <a:avLst/>
          </a:prstGeom>
        </p:spPr>
      </p:pic>
      <p:pic>
        <p:nvPicPr>
          <p:cNvPr id="5" name="Picture 4" descr="1940s_shoes.60231144_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57166"/>
            <a:ext cx="3810000" cy="2714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560316"/>
            <a:ext cx="3500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en-US" sz="2400" dirty="0" err="1" smtClean="0"/>
              <a:t>Cipele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pravljene</a:t>
            </a:r>
            <a:r>
              <a:rPr lang="en-US" sz="2400" dirty="0" smtClean="0"/>
              <a:t> </a:t>
            </a:r>
            <a:r>
              <a:rPr lang="en-US" sz="2400" dirty="0" err="1" smtClean="0"/>
              <a:t>od</a:t>
            </a:r>
            <a:r>
              <a:rPr lang="en-US" sz="2400" dirty="0" smtClean="0"/>
              <a:t> </a:t>
            </a:r>
            <a:r>
              <a:rPr lang="en-US" sz="2400" dirty="0" err="1" smtClean="0"/>
              <a:t>materijala</a:t>
            </a:r>
            <a:r>
              <a:rPr lang="en-US" sz="2400" dirty="0" smtClean="0"/>
              <a:t> </a:t>
            </a:r>
            <a:r>
              <a:rPr lang="en-US" sz="2400" dirty="0" err="1" smtClean="0"/>
              <a:t>kao</a:t>
            </a:r>
            <a:r>
              <a:rPr lang="en-US" sz="2400" dirty="0" smtClean="0"/>
              <a:t> </a:t>
            </a:r>
            <a:r>
              <a:rPr lang="en-US" sz="2400" dirty="0" err="1" smtClean="0"/>
              <a:t>što</a:t>
            </a:r>
            <a:r>
              <a:rPr lang="en-US" sz="2400" dirty="0" smtClean="0"/>
              <a:t> je </a:t>
            </a:r>
            <a:r>
              <a:rPr lang="en-US" sz="2400" dirty="0" err="1" smtClean="0"/>
              <a:t>krokodilska</a:t>
            </a:r>
            <a:r>
              <a:rPr lang="en-US" sz="2400" dirty="0" smtClean="0"/>
              <a:t> </a:t>
            </a:r>
            <a:r>
              <a:rPr lang="en-US" sz="2400" dirty="0" err="1" smtClean="0"/>
              <a:t>koža</a:t>
            </a:r>
            <a:endParaRPr lang="x-none" sz="2400" dirty="0" smtClean="0"/>
          </a:p>
          <a:p>
            <a:endParaRPr lang="x-none" sz="2400" dirty="0" smtClean="0"/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Jedne od najmodernijih su cipele sa niskim petama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-Howard-Millers-Ros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142984"/>
            <a:ext cx="4643470" cy="5500726"/>
          </a:xfrm>
        </p:spPr>
      </p:pic>
      <p:pic>
        <p:nvPicPr>
          <p:cNvPr id="5" name="Picture 4" descr="Norman-Rockwells-Ros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42852"/>
            <a:ext cx="3929090" cy="6500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57038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Latn-RS" sz="2400" dirty="0"/>
              <a:t>N</a:t>
            </a:r>
            <a:r>
              <a:rPr lang="en-US" sz="2400" dirty="0" err="1" smtClean="0"/>
              <a:t>astaju</a:t>
            </a:r>
            <a:r>
              <a:rPr lang="en-US" sz="2400" dirty="0" smtClean="0"/>
              <a:t> </a:t>
            </a:r>
            <a:r>
              <a:rPr lang="en-US" sz="2400" dirty="0" err="1" smtClean="0"/>
              <a:t>praktične</a:t>
            </a:r>
            <a:r>
              <a:rPr lang="en-US" sz="2400" dirty="0" smtClean="0"/>
              <a:t> </a:t>
            </a:r>
            <a:r>
              <a:rPr lang="en-US" sz="2400" i="1" dirty="0" smtClean="0"/>
              <a:t>Rosie Riveter</a:t>
            </a:r>
            <a:r>
              <a:rPr lang="en-US" sz="2400" dirty="0" smtClean="0"/>
              <a:t> (</a:t>
            </a:r>
            <a:r>
              <a:rPr lang="en-US" sz="2400" dirty="0" err="1" smtClean="0"/>
              <a:t>Rouzi</a:t>
            </a:r>
            <a:r>
              <a:rPr lang="en-US" sz="2400" dirty="0" smtClean="0"/>
              <a:t> Riveter) </a:t>
            </a:r>
            <a:r>
              <a:rPr lang="en-US" sz="2400" dirty="0" err="1" smtClean="0"/>
              <a:t>farmerke</a:t>
            </a:r>
            <a:endParaRPr lang="en-US" sz="2400" b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2428892" cy="2357454"/>
          </a:xfrm>
          <a:prstGeom prst="rect">
            <a:avLst/>
          </a:prstGeom>
        </p:spPr>
      </p:pic>
      <p:pic>
        <p:nvPicPr>
          <p:cNvPr id="5" name="Picture 4" descr="dior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2571744"/>
            <a:ext cx="5786478" cy="4071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4612" y="214290"/>
            <a:ext cx="60722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en-US" sz="2400" dirty="0" smtClean="0"/>
              <a:t>Christian Dior</a:t>
            </a:r>
            <a:endParaRPr lang="x-none" sz="2400" dirty="0" smtClean="0"/>
          </a:p>
          <a:p>
            <a:endParaRPr lang="sr-Latn-RS" sz="2400" dirty="0" smtClean="0"/>
          </a:p>
          <a:p>
            <a:endParaRPr lang="x-none" sz="2400" dirty="0" smtClean="0"/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O</a:t>
            </a:r>
            <a:r>
              <a:rPr lang="en-US" sz="2400" dirty="0" err="1" smtClean="0"/>
              <a:t>va</a:t>
            </a:r>
            <a:r>
              <a:rPr lang="en-US" sz="2400" dirty="0" smtClean="0"/>
              <a:t> </a:t>
            </a:r>
            <a:r>
              <a:rPr lang="en-US" sz="2400" dirty="0" err="1" smtClean="0"/>
              <a:t>modna</a:t>
            </a:r>
            <a:r>
              <a:rPr lang="en-US" sz="2400" dirty="0" smtClean="0"/>
              <a:t> </a:t>
            </a:r>
            <a:r>
              <a:rPr lang="en-US" sz="2400" dirty="0" err="1" smtClean="0"/>
              <a:t>kuća</a:t>
            </a:r>
            <a:r>
              <a:rPr lang="en-US" sz="2400" dirty="0" smtClean="0"/>
              <a:t> </a:t>
            </a:r>
            <a:r>
              <a:rPr lang="en-US" sz="2400" dirty="0" err="1" smtClean="0"/>
              <a:t>proklamira</a:t>
            </a:r>
            <a:r>
              <a:rPr lang="en-US" sz="2400" dirty="0" smtClean="0"/>
              <a:t> </a:t>
            </a:r>
            <a:r>
              <a:rPr lang="en-US" sz="2400" dirty="0" err="1" smtClean="0"/>
              <a:t>novu</a:t>
            </a:r>
            <a:r>
              <a:rPr lang="en-US" sz="2400" dirty="0" smtClean="0"/>
              <a:t> </a:t>
            </a:r>
            <a:r>
              <a:rPr lang="en-US" sz="2400" dirty="0" err="1" smtClean="0"/>
              <a:t>siluetu</a:t>
            </a:r>
            <a:r>
              <a:rPr lang="en-US" sz="2400" dirty="0" smtClean="0"/>
              <a:t> </a:t>
            </a:r>
            <a:r>
              <a:rPr lang="en-US" sz="2400" dirty="0" err="1" smtClean="0"/>
              <a:t>koju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američki</a:t>
            </a:r>
            <a:r>
              <a:rPr lang="en-US" sz="2400" dirty="0" smtClean="0"/>
              <a:t> </a:t>
            </a:r>
            <a:r>
              <a:rPr lang="en-US" sz="2400" dirty="0" err="1" smtClean="0"/>
              <a:t>mediji</a:t>
            </a:r>
            <a:r>
              <a:rPr lang="en-US" sz="2400" dirty="0" smtClean="0"/>
              <a:t> </a:t>
            </a:r>
            <a:r>
              <a:rPr lang="en-US" sz="2400" dirty="0" err="1" smtClean="0"/>
              <a:t>nazvali</a:t>
            </a:r>
            <a:r>
              <a:rPr lang="en-US" sz="2400" dirty="0" smtClean="0"/>
              <a:t> </a:t>
            </a:r>
            <a:r>
              <a:rPr lang="en-US" sz="2400" i="1" dirty="0" smtClean="0"/>
              <a:t>New look</a:t>
            </a:r>
            <a:endParaRPr lang="x-none" sz="2400" i="1" dirty="0" smtClean="0"/>
          </a:p>
          <a:p>
            <a:pPr>
              <a:buFont typeface="Arial" pitchFamily="34" charset="0"/>
              <a:buChar char="•"/>
            </a:pPr>
            <a:r>
              <a:rPr lang="x-none" sz="2400" i="1" dirty="0" smtClean="0"/>
              <a:t> </a:t>
            </a:r>
            <a:r>
              <a:rPr lang="x-none" sz="2400" dirty="0" smtClean="0"/>
              <a:t>Naglašen struk, mekša ramena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7"/>
            <a:ext cx="8229600" cy="714379"/>
          </a:xfrm>
        </p:spPr>
        <p:txBody>
          <a:bodyPr/>
          <a:lstStyle/>
          <a:p>
            <a:r>
              <a:rPr lang="en-US" dirty="0" smtClean="0"/>
              <a:t>1950-te</a:t>
            </a:r>
            <a:endParaRPr lang="en-US" dirty="0"/>
          </a:p>
        </p:txBody>
      </p:sp>
      <p:pic>
        <p:nvPicPr>
          <p:cNvPr id="4" name="Picture 3" descr="d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82476"/>
            <a:ext cx="3144412" cy="4417150"/>
          </a:xfrm>
          <a:prstGeom prst="rect">
            <a:avLst/>
          </a:prstGeom>
        </p:spPr>
      </p:pic>
      <p:pic>
        <p:nvPicPr>
          <p:cNvPr id="5" name="Picture 4" descr="p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208141"/>
            <a:ext cx="3500462" cy="4565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3924" y="2564904"/>
            <a:ext cx="2033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Krzneni kaputi su bli jako moderni</a:t>
            </a:r>
          </a:p>
          <a:p>
            <a:endParaRPr lang="x-none" sz="2400" dirty="0" smtClean="0"/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Nosila su se i veštačka krzna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472" y="1469936"/>
            <a:ext cx="4000528" cy="5388064"/>
          </a:xfrm>
          <a:prstGeom prst="rect">
            <a:avLst/>
          </a:prstGeom>
        </p:spPr>
      </p:pic>
      <p:pic>
        <p:nvPicPr>
          <p:cNvPr id="5" name="Picture 4" descr="d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519" y="1469936"/>
            <a:ext cx="5165757" cy="5087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736" y="642918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x-none" sz="2400" i="1" smtClean="0"/>
              <a:t>Fedora </a:t>
            </a:r>
            <a:r>
              <a:rPr lang="x-none" sz="2400" dirty="0" smtClean="0"/>
              <a:t>je bio </a:t>
            </a:r>
            <a:r>
              <a:rPr lang="x-none" sz="2400" smtClean="0"/>
              <a:t>najpopularniji šešir</a:t>
            </a:r>
            <a:endParaRPr lang="x-none" sz="24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1071546"/>
            <a:ext cx="3429024" cy="3500462"/>
          </a:xfrm>
          <a:prstGeom prst="rect">
            <a:avLst/>
          </a:prstGeom>
        </p:spPr>
      </p:pic>
      <p:pic>
        <p:nvPicPr>
          <p:cNvPr id="5" name="Picture 4" descr="c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071546"/>
            <a:ext cx="3786214" cy="3500462"/>
          </a:xfrm>
          <a:prstGeom prst="rect">
            <a:avLst/>
          </a:prstGeom>
        </p:spPr>
      </p:pic>
      <p:pic>
        <p:nvPicPr>
          <p:cNvPr id="6" name="Picture 5" descr="barb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4714884"/>
            <a:ext cx="1785950" cy="200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910" y="5072074"/>
            <a:ext cx="5286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dirty="0" smtClean="0"/>
              <a:t> </a:t>
            </a:r>
            <a:r>
              <a:rPr lang="x-none" sz="2400" dirty="0" smtClean="0"/>
              <a:t>Devojke nose haljine veselih boja i dezena</a:t>
            </a:r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Pojava prve </a:t>
            </a:r>
            <a:r>
              <a:rPr lang="x-none" sz="2400" i="1" dirty="0" smtClean="0"/>
              <a:t>BARBIE</a:t>
            </a:r>
          </a:p>
          <a:p>
            <a:pPr>
              <a:buFont typeface="Arial" pitchFamily="34" charset="0"/>
              <a:buChar char="•"/>
            </a:pPr>
            <a:r>
              <a:rPr lang="x-none" sz="2400" i="1" dirty="0" smtClean="0"/>
              <a:t> </a:t>
            </a:r>
            <a:r>
              <a:rPr lang="en-US" sz="2400" dirty="0" smtClean="0"/>
              <a:t>Preppy </a:t>
            </a:r>
            <a:r>
              <a:rPr lang="en-US" sz="2400" dirty="0" err="1" smtClean="0"/>
              <a:t>stil</a:t>
            </a:r>
            <a:r>
              <a:rPr lang="x-none" sz="2400" dirty="0" smtClean="0"/>
              <a:t>, </a:t>
            </a:r>
            <a:r>
              <a:rPr lang="en-US" sz="2400" dirty="0" smtClean="0"/>
              <a:t>Greaser </a:t>
            </a:r>
            <a:r>
              <a:rPr lang="en-US" sz="2400" dirty="0" err="1" smtClean="0"/>
              <a:t>stil</a:t>
            </a:r>
            <a:r>
              <a:rPr lang="x-none" sz="2400" dirty="0" smtClean="0"/>
              <a:t> - kod momaka</a:t>
            </a:r>
            <a:r>
              <a:rPr lang="en-US" sz="2400" dirty="0" smtClean="0"/>
              <a:t> 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42910" y="35716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 smtClean="0"/>
              <a:t>Tinejdžerska odeća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14290"/>
            <a:ext cx="3000396" cy="3643338"/>
          </a:xfrm>
          <a:prstGeom prst="rect">
            <a:avLst/>
          </a:prstGeom>
        </p:spPr>
      </p:pic>
      <p:pic>
        <p:nvPicPr>
          <p:cNvPr id="5" name="Picture 4" descr="s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071918"/>
            <a:ext cx="3214710" cy="2786082"/>
          </a:xfrm>
          <a:prstGeom prst="rect">
            <a:avLst/>
          </a:prstGeom>
        </p:spPr>
      </p:pic>
      <p:pic>
        <p:nvPicPr>
          <p:cNvPr id="6" name="Picture 5" descr="der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214290"/>
            <a:ext cx="4643470" cy="3643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4402" y="4450027"/>
            <a:ext cx="4500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en-US" sz="2400" dirty="0" err="1" smtClean="0"/>
              <a:t>Među</a:t>
            </a:r>
            <a:r>
              <a:rPr lang="en-US" sz="2400" dirty="0" smtClean="0"/>
              <a:t> </a:t>
            </a:r>
            <a:r>
              <a:rPr lang="en-US" sz="2400" dirty="0" err="1" smtClean="0"/>
              <a:t>ženama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bile </a:t>
            </a:r>
            <a:r>
              <a:rPr lang="en-US" sz="2400" dirty="0" err="1" smtClean="0"/>
              <a:t>jako</a:t>
            </a:r>
            <a:r>
              <a:rPr lang="en-US" sz="2400" dirty="0" smtClean="0"/>
              <a:t> </a:t>
            </a:r>
            <a:r>
              <a:rPr lang="en-US" sz="2400" dirty="0" err="1" smtClean="0"/>
              <a:t>popularne</a:t>
            </a:r>
            <a:r>
              <a:rPr lang="en-US" sz="2400" dirty="0" smtClean="0"/>
              <a:t> </a:t>
            </a:r>
            <a:r>
              <a:rPr lang="en-US" sz="2400" dirty="0" err="1" smtClean="0"/>
              <a:t>lokne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šafroni</a:t>
            </a:r>
            <a:endParaRPr lang="x-none" sz="2400" dirty="0" smtClean="0"/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en-US" sz="2400" dirty="0" err="1" smtClean="0"/>
              <a:t>Muškarci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pravili</a:t>
            </a:r>
            <a:r>
              <a:rPr lang="en-US" sz="2400" dirty="0" smtClean="0"/>
              <a:t> </a:t>
            </a:r>
            <a:r>
              <a:rPr lang="en-US" sz="2400" dirty="0" err="1" smtClean="0"/>
              <a:t>svoje</a:t>
            </a:r>
            <a:r>
              <a:rPr lang="en-US" sz="2400" dirty="0" smtClean="0"/>
              <a:t> </a:t>
            </a:r>
            <a:r>
              <a:rPr lang="en-US" sz="2400" dirty="0" err="1" smtClean="0"/>
              <a:t>frizure</a:t>
            </a:r>
            <a:r>
              <a:rPr lang="en-US" sz="2400" dirty="0" smtClean="0"/>
              <a:t> </a:t>
            </a:r>
            <a:r>
              <a:rPr lang="en-US" sz="2400" dirty="0" err="1" smtClean="0"/>
              <a:t>po</a:t>
            </a:r>
            <a:r>
              <a:rPr lang="en-US" sz="2400" dirty="0" smtClean="0"/>
              <a:t> </a:t>
            </a:r>
            <a:r>
              <a:rPr lang="en-US" sz="2400" dirty="0" err="1" smtClean="0"/>
              <a:t>uzoru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poznate</a:t>
            </a:r>
            <a:r>
              <a:rPr lang="en-US" sz="2400" dirty="0" smtClean="0"/>
              <a:t> </a:t>
            </a:r>
            <a:r>
              <a:rPr lang="en-US" sz="2400" dirty="0" err="1" smtClean="0"/>
              <a:t>ličnosti</a:t>
            </a:r>
            <a:r>
              <a:rPr lang="en-US" sz="2400" dirty="0" smtClean="0"/>
              <a:t> </a:t>
            </a:r>
            <a:r>
              <a:rPr lang="en-US" sz="2400" dirty="0" err="1" smtClean="0"/>
              <a:t>kao</a:t>
            </a:r>
            <a:r>
              <a:rPr lang="en-US" sz="2400" dirty="0" smtClean="0"/>
              <a:t> </a:t>
            </a:r>
            <a:r>
              <a:rPr lang="en-US" sz="2400" dirty="0" err="1" smtClean="0"/>
              <a:t>što</a:t>
            </a:r>
            <a:r>
              <a:rPr lang="en-US" sz="2400" dirty="0" smtClean="0"/>
              <a:t> je</a:t>
            </a:r>
            <a:r>
              <a:rPr lang="x-none" sz="2400" dirty="0" smtClean="0"/>
              <a:t> </a:t>
            </a:r>
            <a:r>
              <a:rPr lang="en-US" sz="2400" i="1" dirty="0" smtClean="0"/>
              <a:t>Elvis </a:t>
            </a:r>
            <a:r>
              <a:rPr lang="en-US" sz="2400" i="1" dirty="0" err="1" smtClean="0"/>
              <a:t>Presli</a:t>
            </a:r>
            <a:endParaRPr lang="x-none" sz="2400" i="1" dirty="0" smtClean="0"/>
          </a:p>
          <a:p>
            <a:pPr>
              <a:buFont typeface="Arial" pitchFamily="34" charset="0"/>
              <a:buChar char="•"/>
            </a:pPr>
            <a:r>
              <a:rPr lang="x-none" sz="2400" i="1" dirty="0" smtClean="0"/>
              <a:t> </a:t>
            </a:r>
            <a:r>
              <a:rPr lang="x-none" sz="2400" dirty="0" smtClean="0"/>
              <a:t>U upotrebi je gel za kosu</a:t>
            </a:r>
            <a:endParaRPr lang="en-US" sz="2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254402" y="3988362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 smtClean="0"/>
              <a:t>Frizure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r>
              <a:rPr lang="en-US" dirty="0" smtClean="0"/>
              <a:t>1960-te</a:t>
            </a:r>
            <a:endParaRPr lang="en-US" dirty="0"/>
          </a:p>
        </p:txBody>
      </p:sp>
      <p:pic>
        <p:nvPicPr>
          <p:cNvPr id="4" name="Picture 3" descr=";k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3714752"/>
            <a:ext cx="2786082" cy="3000396"/>
          </a:xfrm>
          <a:prstGeom prst="rect">
            <a:avLst/>
          </a:prstGeom>
        </p:spPr>
      </p:pic>
      <p:pic>
        <p:nvPicPr>
          <p:cNvPr id="5" name="Picture 4" descr="gog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3929066"/>
            <a:ext cx="2828930" cy="2733679"/>
          </a:xfrm>
          <a:prstGeom prst="rect">
            <a:avLst/>
          </a:prstGeom>
        </p:spPr>
      </p:pic>
      <p:pic>
        <p:nvPicPr>
          <p:cNvPr id="6" name="Picture 5" descr="hf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1000108"/>
            <a:ext cx="2128840" cy="2581275"/>
          </a:xfrm>
          <a:prstGeom prst="rect">
            <a:avLst/>
          </a:prstGeom>
        </p:spPr>
      </p:pic>
      <p:pic>
        <p:nvPicPr>
          <p:cNvPr id="7" name="Picture 6" descr="kiki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000108"/>
            <a:ext cx="2714644" cy="30003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9256" y="1500174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Popularizacija bikinija pojavom Bondovog filma </a:t>
            </a:r>
            <a:r>
              <a:rPr lang="x-none" sz="2400" i="1" dirty="0" smtClean="0"/>
              <a:t>Dr. No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91002" y="4714884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P</a:t>
            </a:r>
            <a:r>
              <a:rPr lang="en-US" sz="2400" dirty="0" err="1" smtClean="0"/>
              <a:t>opularne</a:t>
            </a:r>
            <a:r>
              <a:rPr lang="x-none" sz="2400" dirty="0" smtClean="0"/>
              <a:t> su</a:t>
            </a:r>
            <a:r>
              <a:rPr lang="en-US" sz="2400" dirty="0" smtClean="0"/>
              <a:t> go-go boots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2928958" cy="2786082"/>
          </a:xfrm>
          <a:prstGeom prst="rect">
            <a:avLst/>
          </a:prstGeom>
        </p:spPr>
      </p:pic>
      <p:pic>
        <p:nvPicPr>
          <p:cNvPr id="5" name="Picture 4" descr="ser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857628"/>
            <a:ext cx="7786742" cy="2857520"/>
          </a:xfrm>
          <a:prstGeom prst="rect">
            <a:avLst/>
          </a:prstGeom>
        </p:spPr>
      </p:pic>
      <p:pic>
        <p:nvPicPr>
          <p:cNvPr id="6" name="Picture 5" descr="ss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214290"/>
            <a:ext cx="5143536" cy="3357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3000372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b="1" dirty="0" smtClean="0"/>
              <a:t> </a:t>
            </a:r>
            <a:r>
              <a:rPr lang="en-US" sz="2400" b="1" dirty="0" smtClean="0"/>
              <a:t>Mary Quant</a:t>
            </a:r>
            <a:r>
              <a:rPr lang="x-none" sz="2400" b="1" dirty="0" smtClean="0"/>
              <a:t> </a:t>
            </a:r>
            <a:r>
              <a:rPr lang="x-none" sz="2400" dirty="0" smtClean="0"/>
              <a:t>izmislila mini suknju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djelina-dzo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4495800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685800"/>
            <a:ext cx="419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latin typeface="Baskerville Old Face" pitchFamily="18" charset="0"/>
              </a:rPr>
              <a:t>U Arhajskom periodu grad Milet postaje važni privredni centar i njegovi proizvodi su se prodavali širom Grčke.</a:t>
            </a:r>
            <a:endParaRPr lang="en-US" sz="2800" b="1" dirty="0">
              <a:latin typeface="Baskerville Old Fac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f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1876425" cy="2509838"/>
          </a:xfrm>
          <a:prstGeom prst="rect">
            <a:avLst/>
          </a:prstGeom>
        </p:spPr>
      </p:pic>
      <p:pic>
        <p:nvPicPr>
          <p:cNvPr id="5" name="Picture 4" descr="ffff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142852"/>
            <a:ext cx="2357454" cy="2505075"/>
          </a:xfrm>
          <a:prstGeom prst="rect">
            <a:avLst/>
          </a:prstGeom>
        </p:spPr>
      </p:pic>
      <p:pic>
        <p:nvPicPr>
          <p:cNvPr id="6" name="Picture 5" descr="rrr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214290"/>
            <a:ext cx="3000396" cy="3286148"/>
          </a:xfrm>
          <a:prstGeom prst="rect">
            <a:avLst/>
          </a:prstGeom>
        </p:spPr>
      </p:pic>
      <p:pic>
        <p:nvPicPr>
          <p:cNvPr id="7" name="Picture 6" descr="c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714752"/>
            <a:ext cx="2571768" cy="2928958"/>
          </a:xfrm>
          <a:prstGeom prst="rect">
            <a:avLst/>
          </a:prstGeom>
        </p:spPr>
      </p:pic>
      <p:pic>
        <p:nvPicPr>
          <p:cNvPr id="8" name="Picture 7" descr="cc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3714752"/>
            <a:ext cx="2928958" cy="2928958"/>
          </a:xfrm>
          <a:prstGeom prst="rect">
            <a:avLst/>
          </a:prstGeom>
        </p:spPr>
      </p:pic>
      <p:pic>
        <p:nvPicPr>
          <p:cNvPr id="9" name="Picture 8" descr="ccc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91253" y="3756532"/>
            <a:ext cx="2937252" cy="28871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42908" y="2786058"/>
            <a:ext cx="5362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en-US" sz="2400" b="1" dirty="0" smtClean="0"/>
              <a:t>Jacqueline Kennedy</a:t>
            </a:r>
            <a:r>
              <a:rPr lang="x-none" sz="2400" b="1" dirty="0" smtClean="0"/>
              <a:t> </a:t>
            </a:r>
            <a:r>
              <a:rPr lang="x-none" sz="2400" dirty="0" smtClean="0"/>
              <a:t>uvela šešir </a:t>
            </a:r>
            <a:r>
              <a:rPr lang="x-none" sz="2400" smtClean="0"/>
              <a:t>u obliku </a:t>
            </a:r>
            <a:r>
              <a:rPr lang="x-none" sz="2400" dirty="0" smtClean="0"/>
              <a:t>pilule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co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2357454" cy="2714644"/>
          </a:xfrm>
          <a:prstGeom prst="rect">
            <a:avLst/>
          </a:prstGeom>
        </p:spPr>
      </p:pic>
      <p:pic>
        <p:nvPicPr>
          <p:cNvPr id="6" name="Picture 5" descr="pa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14290"/>
            <a:ext cx="4500594" cy="6215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44" y="3143248"/>
            <a:ext cx="32050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b="1" dirty="0" smtClean="0"/>
              <a:t> </a:t>
            </a:r>
            <a:r>
              <a:rPr lang="en-US" sz="2400" b="1" dirty="0" smtClean="0"/>
              <a:t>Pac</a:t>
            </a:r>
            <a:r>
              <a:rPr lang="x-none" sz="2400" b="1" dirty="0" smtClean="0"/>
              <a:t>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Rabanne</a:t>
            </a:r>
            <a:r>
              <a:rPr lang="x-none" sz="2400" b="1" dirty="0" smtClean="0"/>
              <a:t> </a:t>
            </a:r>
          </a:p>
          <a:p>
            <a:endParaRPr lang="x-none" b="1" dirty="0" smtClean="0"/>
          </a:p>
          <a:p>
            <a:endParaRPr lang="x-none" b="1" dirty="0" smtClean="0"/>
          </a:p>
          <a:p>
            <a:endParaRPr lang="x-none" b="1" dirty="0" smtClean="0"/>
          </a:p>
          <a:p>
            <a:endParaRPr lang="x-none" b="1" dirty="0" smtClean="0"/>
          </a:p>
          <a:p>
            <a:pPr lvl="1">
              <a:buFont typeface="Arial" pitchFamily="34" charset="0"/>
              <a:buChar char="•"/>
            </a:pPr>
            <a:r>
              <a:rPr lang="x-none" dirty="0" smtClean="0"/>
              <a:t> </a:t>
            </a:r>
            <a:r>
              <a:rPr lang="en-US" dirty="0" smtClean="0"/>
              <a:t> </a:t>
            </a:r>
            <a:r>
              <a:rPr lang="en-US" sz="2400" dirty="0" err="1" smtClean="0"/>
              <a:t>Kori</a:t>
            </a:r>
            <a:r>
              <a:rPr lang="x-none" sz="2400" dirty="0" smtClean="0"/>
              <a:t>sti</a:t>
            </a:r>
            <a:r>
              <a:rPr lang="en-US" sz="2400" dirty="0" smtClean="0"/>
              <a:t> metal </a:t>
            </a:r>
            <a:r>
              <a:rPr lang="en-US" sz="2400" dirty="0" err="1" smtClean="0"/>
              <a:t>ili</a:t>
            </a:r>
            <a:r>
              <a:rPr lang="en-US" sz="2400" dirty="0" smtClean="0"/>
              <a:t> </a:t>
            </a:r>
            <a:r>
              <a:rPr lang="en-US" sz="2400" dirty="0" err="1" smtClean="0"/>
              <a:t>srebr</a:t>
            </a:r>
            <a:r>
              <a:rPr lang="x-none" sz="2400" dirty="0" smtClean="0"/>
              <a:t>o u kreiranju</a:t>
            </a:r>
            <a:r>
              <a:rPr lang="en-US" sz="2400" dirty="0" smtClean="0"/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000528" cy="2786082"/>
          </a:xfrm>
          <a:prstGeom prst="rect">
            <a:avLst/>
          </a:prstGeom>
        </p:spPr>
      </p:pic>
      <p:pic>
        <p:nvPicPr>
          <p:cNvPr id="5" name="Picture 4" descr="d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071" y="4296602"/>
            <a:ext cx="4143404" cy="2419353"/>
          </a:xfrm>
          <a:prstGeom prst="rect">
            <a:avLst/>
          </a:prstGeom>
        </p:spPr>
      </p:pic>
      <p:pic>
        <p:nvPicPr>
          <p:cNvPr id="6" name="Picture 5" descr="dd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9282" y="4239766"/>
            <a:ext cx="4357718" cy="2428892"/>
          </a:xfrm>
          <a:prstGeom prst="rect">
            <a:avLst/>
          </a:prstGeom>
        </p:spPr>
      </p:pic>
      <p:pic>
        <p:nvPicPr>
          <p:cNvPr id="7" name="Picture 6" descr="ddd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214290"/>
            <a:ext cx="4357718" cy="2786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158" y="3071810"/>
            <a:ext cx="9615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en-US" sz="2400" dirty="0" smtClean="0"/>
              <a:t>Do 1968.</a:t>
            </a:r>
            <a:r>
              <a:rPr lang="x-none" sz="2400" dirty="0" smtClean="0"/>
              <a:t> </a:t>
            </a:r>
            <a:r>
              <a:rPr lang="en-US" sz="2400" dirty="0" err="1" smtClean="0"/>
              <a:t>godine</a:t>
            </a:r>
            <a:r>
              <a:rPr lang="en-US" sz="2400" dirty="0" smtClean="0"/>
              <a:t> </a:t>
            </a:r>
            <a:r>
              <a:rPr lang="en-US" sz="2400" dirty="0" err="1" smtClean="0"/>
              <a:t>hipi</a:t>
            </a:r>
            <a:r>
              <a:rPr lang="en-US" sz="2400" dirty="0" smtClean="0"/>
              <a:t> </a:t>
            </a:r>
            <a:r>
              <a:rPr lang="en-US" sz="2400" dirty="0" err="1" smtClean="0"/>
              <a:t>stil</a:t>
            </a:r>
            <a:r>
              <a:rPr lang="en-US" sz="2400" dirty="0" smtClean="0"/>
              <a:t> je bio </a:t>
            </a:r>
            <a:r>
              <a:rPr lang="en-US" sz="2400" dirty="0" err="1" smtClean="0"/>
              <a:t>moderan</a:t>
            </a:r>
            <a:endParaRPr lang="x-none" sz="2400" dirty="0" smtClean="0"/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en-US" sz="2400" dirty="0" err="1" smtClean="0"/>
              <a:t>Muškarci</a:t>
            </a:r>
            <a:r>
              <a:rPr lang="en-US" sz="2400" dirty="0" smtClean="0"/>
              <a:t> i </a:t>
            </a:r>
            <a:r>
              <a:rPr lang="en-US" sz="2400" dirty="0" err="1" smtClean="0"/>
              <a:t>žene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nosili</a:t>
            </a:r>
            <a:r>
              <a:rPr lang="en-US" sz="2400" dirty="0" smtClean="0"/>
              <a:t> </a:t>
            </a:r>
            <a:r>
              <a:rPr lang="en-US" sz="2400" dirty="0" err="1" smtClean="0"/>
              <a:t>zvoncare</a:t>
            </a:r>
            <a:r>
              <a:rPr lang="en-US" sz="2400" dirty="0" smtClean="0"/>
              <a:t>(</a:t>
            </a:r>
            <a:r>
              <a:rPr lang="en-US" sz="2400" dirty="0" err="1" smtClean="0"/>
              <a:t>pantalone</a:t>
            </a:r>
            <a:r>
              <a:rPr lang="en-US" sz="2400" dirty="0" smtClean="0"/>
              <a:t> u </a:t>
            </a:r>
            <a:r>
              <a:rPr lang="en-US" sz="2400" dirty="0" err="1" smtClean="0"/>
              <a:t>obliku</a:t>
            </a:r>
            <a:r>
              <a:rPr lang="en-US" sz="2400" dirty="0" smtClean="0"/>
              <a:t> </a:t>
            </a:r>
            <a:r>
              <a:rPr lang="en-US" sz="2400" dirty="0" err="1" smtClean="0"/>
              <a:t>zvona</a:t>
            </a:r>
            <a:r>
              <a:rPr lang="en-US" sz="2400" dirty="0" smtClean="0"/>
              <a:t>).</a:t>
            </a:r>
            <a:endParaRPr lang="x-none" sz="24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1"/>
            <a:ext cx="8229600" cy="642941"/>
          </a:xfrm>
        </p:spPr>
        <p:txBody>
          <a:bodyPr/>
          <a:lstStyle/>
          <a:p>
            <a:r>
              <a:rPr lang="en-US" dirty="0" smtClean="0"/>
              <a:t>1970-te</a:t>
            </a:r>
            <a:endParaRPr lang="en-US" dirty="0"/>
          </a:p>
        </p:txBody>
      </p:sp>
      <p:pic>
        <p:nvPicPr>
          <p:cNvPr id="4" name="Picture 3" descr="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071546"/>
            <a:ext cx="4572032" cy="5357850"/>
          </a:xfrm>
          <a:prstGeom prst="rect">
            <a:avLst/>
          </a:prstGeom>
        </p:spPr>
      </p:pic>
      <p:pic>
        <p:nvPicPr>
          <p:cNvPr id="5" name="Picture 4" descr="nn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071546"/>
            <a:ext cx="3143272" cy="342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3570" y="4572008"/>
            <a:ext cx="3071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x-none" sz="2400" b="1" dirty="0" smtClean="0"/>
              <a:t>Džon Travolta </a:t>
            </a:r>
            <a:r>
              <a:rPr lang="x-none" sz="2400" dirty="0" smtClean="0"/>
              <a:t>u filmu </a:t>
            </a:r>
            <a:r>
              <a:rPr lang="x-none" sz="2400" i="1" dirty="0" smtClean="0"/>
              <a:t>Saturdays fever</a:t>
            </a:r>
          </a:p>
          <a:p>
            <a:endParaRPr lang="x-none" sz="2400" i="1" dirty="0" smtClean="0"/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x-none" sz="2400" b="1" dirty="0" smtClean="0"/>
              <a:t>Farrah Fewcett</a:t>
            </a:r>
            <a:r>
              <a:rPr lang="x-none" sz="2400" dirty="0" smtClean="0"/>
              <a:t> u filmu </a:t>
            </a:r>
            <a:r>
              <a:rPr lang="x-none" sz="2400" i="1" dirty="0" smtClean="0"/>
              <a:t>Čarlijevi anđeli   </a:t>
            </a:r>
            <a:endParaRPr lang="en-US" sz="2400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2428892" cy="3357586"/>
          </a:xfrm>
          <a:prstGeom prst="rect">
            <a:avLst/>
          </a:prstGeom>
        </p:spPr>
      </p:pic>
      <p:pic>
        <p:nvPicPr>
          <p:cNvPr id="5" name="Picture 4" descr="j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214290"/>
            <a:ext cx="2214578" cy="3357586"/>
          </a:xfrm>
          <a:prstGeom prst="rect">
            <a:avLst/>
          </a:prstGeom>
        </p:spPr>
      </p:pic>
      <p:pic>
        <p:nvPicPr>
          <p:cNvPr id="6" name="Picture 5" descr="jj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214290"/>
            <a:ext cx="3643338" cy="3357586"/>
          </a:xfrm>
          <a:prstGeom prst="rect">
            <a:avLst/>
          </a:prstGeom>
        </p:spPr>
      </p:pic>
      <p:pic>
        <p:nvPicPr>
          <p:cNvPr id="7" name="Picture 6" descr="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2087" y="4369400"/>
            <a:ext cx="3895735" cy="2286016"/>
          </a:xfrm>
          <a:prstGeom prst="rect">
            <a:avLst/>
          </a:prstGeom>
        </p:spPr>
      </p:pic>
      <p:pic>
        <p:nvPicPr>
          <p:cNvPr id="8" name="Picture 7" descr="tt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4201" y="4440838"/>
            <a:ext cx="1724028" cy="22145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240" y="3609841"/>
            <a:ext cx="5868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V</a:t>
            </a:r>
            <a:r>
              <a:rPr lang="en-US" sz="2400" dirty="0" err="1" smtClean="0"/>
              <a:t>eoma</a:t>
            </a:r>
            <a:r>
              <a:rPr lang="en-US" sz="2400" dirty="0" smtClean="0"/>
              <a:t> </a:t>
            </a:r>
            <a:r>
              <a:rPr lang="en-US" sz="2400" dirty="0" err="1" smtClean="0"/>
              <a:t>popularne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mini </a:t>
            </a:r>
            <a:r>
              <a:rPr lang="en-US" sz="2400" dirty="0" err="1" smtClean="0"/>
              <a:t>suknje</a:t>
            </a:r>
            <a:r>
              <a:rPr lang="x-none" sz="2400" dirty="0" smtClean="0"/>
              <a:t> i </a:t>
            </a:r>
            <a:r>
              <a:rPr lang="en-US" sz="2400" dirty="0" err="1" smtClean="0"/>
              <a:t>kratke</a:t>
            </a:r>
            <a:r>
              <a:rPr lang="en-US" sz="2400" dirty="0" smtClean="0"/>
              <a:t> </a:t>
            </a:r>
            <a:r>
              <a:rPr lang="en-US" sz="2400" dirty="0" err="1" smtClean="0"/>
              <a:t>pantalone</a:t>
            </a:r>
            <a:r>
              <a:rPr lang="en-US" sz="2400" dirty="0" smtClean="0"/>
              <a:t> </a:t>
            </a:r>
            <a:r>
              <a:rPr lang="en-US" sz="2400" dirty="0" err="1" smtClean="0"/>
              <a:t>ili</a:t>
            </a:r>
            <a:r>
              <a:rPr lang="en-US" sz="2400" dirty="0" smtClean="0"/>
              <a:t> "hot pants"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3406" y="3756823"/>
            <a:ext cx="26255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en-US" sz="2400" dirty="0" smtClean="0"/>
              <a:t>1972-1974 u </a:t>
            </a:r>
            <a:r>
              <a:rPr lang="en-US" sz="2400" dirty="0" err="1" smtClean="0"/>
              <a:t>modi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ekstravagantno</a:t>
            </a:r>
            <a:r>
              <a:rPr lang="en-US" sz="2400" dirty="0" smtClean="0"/>
              <a:t> </a:t>
            </a:r>
            <a:r>
              <a:rPr lang="en-US" sz="2400" dirty="0" err="1" smtClean="0"/>
              <a:t>obučene</a:t>
            </a:r>
            <a:r>
              <a:rPr lang="en-US" sz="2400" dirty="0" smtClean="0"/>
              <a:t> rock </a:t>
            </a:r>
            <a:r>
              <a:rPr lang="en-US" sz="2400" dirty="0" err="1" smtClean="0"/>
              <a:t>zvezde</a:t>
            </a:r>
            <a:r>
              <a:rPr lang="en-US" sz="2400" dirty="0" smtClean="0"/>
              <a:t> </a:t>
            </a:r>
            <a:r>
              <a:rPr lang="en-US" sz="2400" dirty="0" err="1" smtClean="0"/>
              <a:t>kao</a:t>
            </a:r>
            <a:r>
              <a:rPr lang="en-US" sz="2400" dirty="0" smtClean="0"/>
              <a:t> </a:t>
            </a:r>
            <a:r>
              <a:rPr lang="en-US" sz="2400" dirty="0" err="1" smtClean="0"/>
              <a:t>što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b="1" dirty="0" smtClean="0"/>
              <a:t>David Bowie</a:t>
            </a:r>
            <a:r>
              <a:rPr lang="x-none" sz="2400" dirty="0" smtClean="0"/>
              <a:t>, </a:t>
            </a:r>
            <a:r>
              <a:rPr lang="en-US" sz="2400" b="1" dirty="0" smtClean="0"/>
              <a:t>Rocky Music </a:t>
            </a:r>
            <a:r>
              <a:rPr lang="en-US" sz="2400" dirty="0" err="1" smtClean="0"/>
              <a:t>i</a:t>
            </a:r>
            <a:r>
              <a:rPr lang="en-US" sz="2400" b="1" dirty="0" smtClean="0"/>
              <a:t> Marco Bolan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142852"/>
            <a:ext cx="3786214" cy="2786082"/>
          </a:xfrm>
          <a:prstGeom prst="rect">
            <a:avLst/>
          </a:prstGeom>
        </p:spPr>
      </p:pic>
      <p:pic>
        <p:nvPicPr>
          <p:cNvPr id="5" name="Picture 4" descr="l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143248"/>
            <a:ext cx="2000264" cy="3429024"/>
          </a:xfrm>
          <a:prstGeom prst="rect">
            <a:avLst/>
          </a:prstGeom>
        </p:spPr>
      </p:pic>
      <p:pic>
        <p:nvPicPr>
          <p:cNvPr id="6" name="Picture 5" descr="ll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3571876"/>
            <a:ext cx="3571900" cy="2643206"/>
          </a:xfrm>
          <a:prstGeom prst="rect">
            <a:avLst/>
          </a:prstGeom>
        </p:spPr>
      </p:pic>
      <p:pic>
        <p:nvPicPr>
          <p:cNvPr id="7" name="Picture 6" descr="llll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214554"/>
            <a:ext cx="2731174" cy="31586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158" y="1071546"/>
            <a:ext cx="464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Nastaje </a:t>
            </a:r>
            <a:r>
              <a:rPr lang="x-none" sz="2400" i="1" dirty="0" smtClean="0"/>
              <a:t>disco</a:t>
            </a:r>
            <a:r>
              <a:rPr lang="x-none" sz="2400" dirty="0" smtClean="0"/>
              <a:t> stil posebno popularan kod muškaraca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8" y="3140968"/>
            <a:ext cx="34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 Članovi grupe </a:t>
            </a:r>
            <a:r>
              <a:rPr lang="x-none" sz="2400" i="1" dirty="0" smtClean="0"/>
              <a:t>ABBA</a:t>
            </a:r>
            <a:endParaRPr lang="en-US" sz="2400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3714776" cy="2928982"/>
          </a:xfrm>
          <a:prstGeom prst="rect">
            <a:avLst/>
          </a:prstGeom>
        </p:spPr>
      </p:pic>
      <p:pic>
        <p:nvPicPr>
          <p:cNvPr id="5" name="Picture 4" descr="y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42852"/>
            <a:ext cx="3929090" cy="2786082"/>
          </a:xfrm>
          <a:prstGeom prst="rect">
            <a:avLst/>
          </a:prstGeom>
        </p:spPr>
      </p:pic>
      <p:pic>
        <p:nvPicPr>
          <p:cNvPr id="6" name="Picture 5" descr="yy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357562"/>
            <a:ext cx="2928958" cy="3214710"/>
          </a:xfrm>
          <a:prstGeom prst="rect">
            <a:avLst/>
          </a:prstGeom>
        </p:spPr>
      </p:pic>
      <p:pic>
        <p:nvPicPr>
          <p:cNvPr id="7" name="Picture 6" descr="yyyy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3071810"/>
            <a:ext cx="2071702" cy="357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3129" y="3573016"/>
            <a:ext cx="3000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Punk </a:t>
            </a:r>
            <a:r>
              <a:rPr lang="en-US" sz="2400" dirty="0" err="1" smtClean="0"/>
              <a:t>moda</a:t>
            </a:r>
            <a:endParaRPr lang="sr-Latn-RS" sz="2400" dirty="0" smtClean="0"/>
          </a:p>
          <a:p>
            <a:pPr lvl="0">
              <a:buFont typeface="Arial" pitchFamily="34" charset="0"/>
              <a:buChar char="•"/>
            </a:pPr>
            <a:r>
              <a:rPr lang="x-none" sz="240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Frizure</a:t>
            </a:r>
            <a:r>
              <a:rPr lang="en-US" sz="2400" dirty="0">
                <a:solidFill>
                  <a:prstClr val="black"/>
                </a:solidFill>
              </a:rPr>
              <a:t> 1970-ih </a:t>
            </a:r>
            <a:r>
              <a:rPr lang="en-US" sz="2400" dirty="0" err="1">
                <a:solidFill>
                  <a:prstClr val="black"/>
                </a:solidFill>
              </a:rPr>
              <a:t>su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prvo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ravna</a:t>
            </a:r>
            <a:r>
              <a:rPr lang="en-US" sz="2400" dirty="0">
                <a:solidFill>
                  <a:prstClr val="black"/>
                </a:solidFill>
              </a:rPr>
              <a:t> i </a:t>
            </a:r>
            <a:r>
              <a:rPr lang="en-US" sz="2400" dirty="0" err="1">
                <a:solidFill>
                  <a:prstClr val="black"/>
                </a:solidFill>
              </a:rPr>
              <a:t>platinasta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kosa,kasnije</a:t>
            </a:r>
            <a:r>
              <a:rPr lang="en-US" sz="2400" dirty="0">
                <a:solidFill>
                  <a:prstClr val="black"/>
                </a:solidFill>
              </a:rPr>
              <a:t> afro </a:t>
            </a:r>
            <a:r>
              <a:rPr lang="en-US" sz="2400" dirty="0" err="1">
                <a:solidFill>
                  <a:prstClr val="black"/>
                </a:solidFill>
              </a:rPr>
              <a:t>frizura</a:t>
            </a:r>
            <a:r>
              <a:rPr lang="en-US" sz="2400" dirty="0">
                <a:solidFill>
                  <a:prstClr val="black"/>
                </a:solidFill>
              </a:rPr>
              <a:t> i </a:t>
            </a:r>
            <a:r>
              <a:rPr lang="en-US" sz="2400" dirty="0" err="1">
                <a:solidFill>
                  <a:prstClr val="black"/>
                </a:solidFill>
              </a:rPr>
              <a:t>kasnije</a:t>
            </a:r>
            <a:r>
              <a:rPr lang="en-US" sz="2400" dirty="0">
                <a:solidFill>
                  <a:prstClr val="black"/>
                </a:solidFill>
              </a:rPr>
              <a:t> punk </a:t>
            </a:r>
            <a:r>
              <a:rPr lang="en-US" sz="2400" dirty="0" err="1">
                <a:solidFill>
                  <a:prstClr val="black"/>
                </a:solidFill>
              </a:rPr>
              <a:t>stil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frizura</a:t>
            </a:r>
            <a:endParaRPr lang="x-none" sz="240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9"/>
            <a:ext cx="8229600" cy="1000131"/>
          </a:xfrm>
        </p:spPr>
        <p:txBody>
          <a:bodyPr/>
          <a:lstStyle/>
          <a:p>
            <a:r>
              <a:rPr lang="en-US" dirty="0" smtClean="0"/>
              <a:t>1980-te</a:t>
            </a:r>
            <a:endParaRPr lang="en-US" dirty="0"/>
          </a:p>
        </p:txBody>
      </p:sp>
      <p:pic>
        <p:nvPicPr>
          <p:cNvPr id="4" name="Picture 3" descr="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142984"/>
            <a:ext cx="2214578" cy="2786082"/>
          </a:xfrm>
          <a:prstGeom prst="rect">
            <a:avLst/>
          </a:prstGeom>
        </p:spPr>
      </p:pic>
      <p:pic>
        <p:nvPicPr>
          <p:cNvPr id="5" name="Picture 4" descr="w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1142984"/>
            <a:ext cx="3786214" cy="2786082"/>
          </a:xfrm>
          <a:prstGeom prst="rect">
            <a:avLst/>
          </a:prstGeom>
        </p:spPr>
      </p:pic>
      <p:pic>
        <p:nvPicPr>
          <p:cNvPr id="6" name="Picture 5" descr="ww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071942"/>
            <a:ext cx="2714644" cy="2500330"/>
          </a:xfrm>
          <a:prstGeom prst="rect">
            <a:avLst/>
          </a:prstGeom>
        </p:spPr>
      </p:pic>
      <p:pic>
        <p:nvPicPr>
          <p:cNvPr id="7" name="Picture 6" descr="www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4214818"/>
            <a:ext cx="2590800" cy="2486030"/>
          </a:xfrm>
          <a:prstGeom prst="rect">
            <a:avLst/>
          </a:prstGeom>
        </p:spPr>
      </p:pic>
      <p:pic>
        <p:nvPicPr>
          <p:cNvPr id="8" name="Picture 7" descr="wwwwww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6116" y="4500570"/>
            <a:ext cx="2838450" cy="1609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3264" y="1174667"/>
            <a:ext cx="27860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400" dirty="0" smtClean="0"/>
              <a:t>N</a:t>
            </a:r>
            <a:r>
              <a:rPr lang="en-US" sz="2400" dirty="0" smtClean="0"/>
              <a:t>eon </a:t>
            </a:r>
            <a:r>
              <a:rPr lang="en-US" sz="2400" dirty="0" err="1" smtClean="0"/>
              <a:t>boje</a:t>
            </a:r>
            <a:r>
              <a:rPr lang="x-none" sz="2400" smtClean="0"/>
              <a:t> </a:t>
            </a:r>
            <a:endParaRPr lang="sr-Latn-RS" sz="2400" dirty="0" smtClean="0"/>
          </a:p>
          <a:p>
            <a:pPr>
              <a:buFont typeface="Arial" pitchFamily="34" charset="0"/>
              <a:buChar char="•"/>
            </a:pPr>
            <a:r>
              <a:rPr lang="x-none" sz="2400" smtClean="0"/>
              <a:t>Ljudi </a:t>
            </a:r>
            <a:r>
              <a:rPr lang="x-none" sz="2400" dirty="0" smtClean="0"/>
              <a:t>su se oblačili kao da idu na fitnes</a:t>
            </a:r>
          </a:p>
          <a:p>
            <a:endParaRPr lang="x-none" sz="2400" dirty="0" smtClean="0"/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</a:t>
            </a:r>
            <a:r>
              <a:rPr lang="en-US" sz="2400" dirty="0" err="1" smtClean="0"/>
              <a:t>Najpoznatiji</a:t>
            </a:r>
            <a:r>
              <a:rPr lang="en-US" sz="2400" dirty="0" smtClean="0"/>
              <a:t> </a:t>
            </a:r>
            <a:r>
              <a:rPr lang="en-US" sz="2400" dirty="0" err="1" smtClean="0"/>
              <a:t>dizajner</a:t>
            </a:r>
            <a:r>
              <a:rPr lang="en-US" sz="2400" dirty="0" smtClean="0"/>
              <a:t> je </a:t>
            </a:r>
            <a:r>
              <a:rPr lang="en-US" sz="2400" dirty="0" err="1" smtClean="0"/>
              <a:t>bila</a:t>
            </a:r>
            <a:r>
              <a:rPr lang="en-US" sz="2400" dirty="0" smtClean="0"/>
              <a:t> Vivienne Westwood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926" y="2000240"/>
            <a:ext cx="3429024" cy="3000396"/>
          </a:xfrm>
          <a:prstGeom prst="rect">
            <a:avLst/>
          </a:prstGeom>
        </p:spPr>
      </p:pic>
      <p:pic>
        <p:nvPicPr>
          <p:cNvPr id="5" name="Picture 4" descr="a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2500330" cy="3207494"/>
          </a:xfrm>
          <a:prstGeom prst="rect">
            <a:avLst/>
          </a:prstGeom>
        </p:spPr>
      </p:pic>
      <p:pic>
        <p:nvPicPr>
          <p:cNvPr id="6" name="Picture 5" descr="aaa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71876"/>
            <a:ext cx="2643174" cy="3071834"/>
          </a:xfrm>
          <a:prstGeom prst="rect">
            <a:avLst/>
          </a:prstGeom>
        </p:spPr>
      </p:pic>
      <p:pic>
        <p:nvPicPr>
          <p:cNvPr id="7" name="Picture 6" descr="aaaa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285728"/>
            <a:ext cx="1809750" cy="2524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4678" y="714356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 smtClean="0"/>
              <a:t>Frizure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28926" y="2857496"/>
            <a:ext cx="58579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>
              <a:buFont typeface="Arial" pitchFamily="34" charset="0"/>
              <a:buChar char="•"/>
            </a:pPr>
            <a:r>
              <a:rPr lang="x-none" sz="2400" dirty="0" smtClean="0"/>
              <a:t> P</a:t>
            </a:r>
            <a:r>
              <a:rPr lang="en-US" sz="2400" dirty="0" err="1" smtClean="0"/>
              <a:t>rekomerno</a:t>
            </a:r>
            <a:r>
              <a:rPr lang="en-US" sz="2400" dirty="0" smtClean="0"/>
              <a:t> </a:t>
            </a:r>
            <a:r>
              <a:rPr lang="en-US" sz="2400" dirty="0" err="1" smtClean="0"/>
              <a:t>korišćenj</a:t>
            </a:r>
            <a:r>
              <a:rPr lang="x-none" sz="2400" dirty="0" smtClean="0"/>
              <a:t>e</a:t>
            </a:r>
            <a:r>
              <a:rPr lang="en-US" sz="2400" dirty="0" smtClean="0"/>
              <a:t> </a:t>
            </a:r>
            <a:r>
              <a:rPr lang="en-US" sz="2400" dirty="0" err="1" smtClean="0"/>
              <a:t>gela</a:t>
            </a:r>
            <a:r>
              <a:rPr lang="en-US" sz="2400" dirty="0" smtClean="0"/>
              <a:t> 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 smtClean="0"/>
              <a:t>kosu</a:t>
            </a:r>
            <a:endParaRPr lang="x-none" sz="2400" dirty="0" smtClean="0"/>
          </a:p>
          <a:p>
            <a:pPr>
              <a:buFont typeface="Arial" pitchFamily="34" charset="0"/>
              <a:buChar char="•"/>
            </a:pPr>
            <a:endParaRPr lang="x-none" sz="2400" dirty="0" smtClean="0"/>
          </a:p>
          <a:p>
            <a:endParaRPr lang="x-none" sz="2400" dirty="0" smtClean="0"/>
          </a:p>
          <a:p>
            <a:pPr>
              <a:buFont typeface="Arial" pitchFamily="34" charset="0"/>
              <a:buChar char="•"/>
            </a:pPr>
            <a:endParaRPr lang="x-none" sz="2400" dirty="0" smtClean="0"/>
          </a:p>
          <a:p>
            <a:endParaRPr lang="x-none" sz="2400" dirty="0" smtClean="0"/>
          </a:p>
          <a:p>
            <a:endParaRPr lang="x-none" sz="2400" dirty="0" smtClean="0"/>
          </a:p>
          <a:p>
            <a:pPr>
              <a:buFont typeface="Arial" pitchFamily="34" charset="0"/>
              <a:buChar char="•"/>
            </a:pPr>
            <a:r>
              <a:rPr lang="x-none" sz="2400" dirty="0" smtClean="0"/>
              <a:t> Sa strane kratka kosa, pozadi duga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1"/>
            <a:ext cx="8229600" cy="1000131"/>
          </a:xfrm>
        </p:spPr>
        <p:txBody>
          <a:bodyPr/>
          <a:lstStyle/>
          <a:p>
            <a:r>
              <a:rPr lang="en-US" dirty="0" smtClean="0"/>
              <a:t>1990-te</a:t>
            </a:r>
            <a:endParaRPr lang="en-US" dirty="0"/>
          </a:p>
        </p:txBody>
      </p:sp>
      <p:pic>
        <p:nvPicPr>
          <p:cNvPr id="5" name="Picture 4" descr="pati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500" y="928670"/>
            <a:ext cx="6985000" cy="4286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2976" y="5660217"/>
            <a:ext cx="6165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800" dirty="0" smtClean="0"/>
              <a:t> Patike kao statusni simbol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kropolj-zatvoren-grcka-protest-radnici-1328585176-518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4343400" cy="3657600"/>
          </a:xfrm>
          <a:prstGeom prst="rect">
            <a:avLst/>
          </a:prstGeom>
        </p:spPr>
      </p:pic>
      <p:pic>
        <p:nvPicPr>
          <p:cNvPr id="5" name="Picture 4" descr="letovanje-grcka-2013-polihrono-autobusom-vila-sarikas-polihrono_512ddd403dd1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228600"/>
            <a:ext cx="44958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4196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i="1" dirty="0" smtClean="0">
                <a:latin typeface="Baskerville Old Face" pitchFamily="18" charset="0"/>
              </a:rPr>
              <a:t>Odecu su činili dorski i jonski kostim</a:t>
            </a:r>
          </a:p>
          <a:p>
            <a:r>
              <a:rPr lang="sr-Latn-RS" sz="2800" b="1" i="1" dirty="0" smtClean="0">
                <a:latin typeface="Baskerville Old Face" pitchFamily="18" charset="0"/>
              </a:rPr>
              <a:t>-Dorski je nastao u Sparti i on dominira u Arhajskom periodu.</a:t>
            </a:r>
          </a:p>
          <a:p>
            <a:r>
              <a:rPr lang="sr-Latn-RS" sz="2800" b="1" i="1" dirty="0" smtClean="0">
                <a:latin typeface="Baskerville Old Face" pitchFamily="18" charset="0"/>
              </a:rPr>
              <a:t>-Jonski je nastao u Atini i on počinje od 5 veka p.n.e</a:t>
            </a:r>
            <a:endParaRPr lang="en-US" sz="2800" b="1" i="1" dirty="0">
              <a:latin typeface="Baskerville Old Fac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8429684" cy="6042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48" y="621508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t_n_pep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6072230" cy="3500462"/>
          </a:xfrm>
          <a:prstGeom prst="rect">
            <a:avLst/>
          </a:prstGeom>
        </p:spPr>
      </p:pic>
      <p:pic>
        <p:nvPicPr>
          <p:cNvPr id="5" name="Picture 4" descr="trapke-ruz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3857628"/>
            <a:ext cx="5238750" cy="2857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4941" y="1833222"/>
            <a:ext cx="2143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dirty="0" smtClean="0"/>
              <a:t> </a:t>
            </a:r>
            <a:r>
              <a:rPr lang="x-none" sz="3200" dirty="0" smtClean="0"/>
              <a:t>Kratke majice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2910" y="4714884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800" dirty="0" smtClean="0"/>
              <a:t> Plitke farmerke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0-carap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85728"/>
            <a:ext cx="6000792" cy="5768997"/>
          </a:xfrm>
        </p:spPr>
      </p:pic>
      <p:sp>
        <p:nvSpPr>
          <p:cNvPr id="5" name="TextBox 4"/>
          <p:cNvSpPr txBox="1"/>
          <p:nvPr/>
        </p:nvSpPr>
        <p:spPr>
          <a:xfrm>
            <a:off x="6588224" y="551723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x-none" sz="2800" dirty="0" smtClean="0"/>
              <a:t> </a:t>
            </a:r>
            <a:r>
              <a:rPr lang="x-none" sz="2800" i="1" dirty="0" smtClean="0"/>
              <a:t>Šimi</a:t>
            </a:r>
            <a:r>
              <a:rPr lang="x-none" sz="2800" dirty="0" smtClean="0"/>
              <a:t> cipele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03995_10201067145946552_2093822829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384" y="838200"/>
            <a:ext cx="8664315" cy="51816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229600" cy="4525963"/>
          </a:xfrm>
        </p:spPr>
        <p:txBody>
          <a:bodyPr/>
          <a:lstStyle/>
          <a:p>
            <a:pPr algn="just">
              <a:buNone/>
            </a:pPr>
            <a:r>
              <a:rPr lang="sr-Latn-RS" sz="1800" dirty="0" smtClean="0"/>
              <a:t>Zahvaljujemo se svima koji su omogućili uspešnu realizaciju:</a:t>
            </a:r>
          </a:p>
          <a:p>
            <a:pPr algn="just">
              <a:buNone/>
            </a:pPr>
            <a:r>
              <a:rPr lang="sr-Latn-RS" sz="1800" dirty="0" smtClean="0"/>
              <a:t>Kristina Filipović</a:t>
            </a:r>
          </a:p>
          <a:p>
            <a:pPr algn="just">
              <a:buNone/>
            </a:pPr>
            <a:r>
              <a:rPr lang="sr-Latn-RS" sz="1800" dirty="0" smtClean="0"/>
              <a:t>Olivera Popović</a:t>
            </a:r>
          </a:p>
          <a:p>
            <a:pPr algn="just">
              <a:buNone/>
            </a:pPr>
            <a:r>
              <a:rPr lang="sr-Latn-RS" sz="1800" dirty="0" smtClean="0"/>
              <a:t>Miloš Kukrika</a:t>
            </a:r>
          </a:p>
          <a:p>
            <a:pPr algn="just">
              <a:buNone/>
            </a:pPr>
            <a:r>
              <a:rPr lang="sr-Latn-RS" sz="1800" dirty="0" smtClean="0"/>
              <a:t>Marko Otapević</a:t>
            </a:r>
          </a:p>
          <a:p>
            <a:pPr algn="just">
              <a:buNone/>
            </a:pPr>
            <a:r>
              <a:rPr lang="sr-Latn-RS" sz="1800" dirty="0" smtClean="0"/>
              <a:t>Stevan Plavšić</a:t>
            </a:r>
          </a:p>
          <a:p>
            <a:pPr algn="just">
              <a:buNone/>
            </a:pPr>
            <a:r>
              <a:rPr lang="sr-Latn-RS" sz="1800" dirty="0" smtClean="0"/>
              <a:t>Nikola Živković</a:t>
            </a:r>
          </a:p>
          <a:p>
            <a:pPr algn="just">
              <a:buNone/>
            </a:pPr>
            <a:r>
              <a:rPr lang="sr-Latn-RS" sz="1800" dirty="0" smtClean="0"/>
              <a:t>Nikola Mladnović</a:t>
            </a:r>
          </a:p>
          <a:p>
            <a:pPr algn="just">
              <a:buNone/>
            </a:pPr>
            <a:r>
              <a:rPr lang="sr-Latn-RS" sz="1800" dirty="0" smtClean="0"/>
              <a:t>Marko Ivanović</a:t>
            </a:r>
          </a:p>
          <a:p>
            <a:pPr algn="just">
              <a:buNone/>
            </a:pPr>
            <a:r>
              <a:rPr lang="sr-Latn-RS" sz="1800" dirty="0" smtClean="0"/>
              <a:t>Đorđe Vukmirović</a:t>
            </a:r>
          </a:p>
          <a:p>
            <a:pPr algn="just">
              <a:buNone/>
            </a:pPr>
            <a:r>
              <a:rPr lang="sr-Latn-RS" sz="1800" dirty="0" smtClean="0"/>
              <a:t>Tijana Stanić</a:t>
            </a:r>
          </a:p>
          <a:p>
            <a:pPr algn="just">
              <a:buNone/>
            </a:pPr>
            <a:r>
              <a:rPr lang="sr-Latn-RS" sz="1800" dirty="0" smtClean="0"/>
              <a:t>Željko Simić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Latn-RS" sz="7200" dirty="0" smtClean="0">
                <a:latin typeface="Algerian" pitchFamily="82" charset="0"/>
              </a:rPr>
              <a:t>HVALA NA PAŽNJI</a:t>
            </a:r>
            <a:endParaRPr lang="en-US" sz="7200" dirty="0">
              <a:latin typeface="Algeri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stimenta-grie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297" y="228600"/>
            <a:ext cx="8504903" cy="464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029200"/>
            <a:ext cx="739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-U klasičnom periodu akcenat se stavlja na ‘jednostavnost’.</a:t>
            </a:r>
          </a:p>
          <a:p>
            <a:r>
              <a:rPr lang="sr-Latn-RS" b="1" dirty="0" smtClean="0"/>
              <a:t>-Veština bojenja i beljenja dostiže svoj vrhunac.</a:t>
            </a:r>
          </a:p>
          <a:p>
            <a:r>
              <a:rPr lang="sr-Latn-RS" b="1" dirty="0" smtClean="0"/>
              <a:t>-Obuću su koristili van kuce,dok po kuci hodali bosi.</a:t>
            </a:r>
          </a:p>
          <a:p>
            <a:r>
              <a:rPr lang="sr-Latn-RS" b="1" dirty="0" smtClean="0"/>
              <a:t>-KREPIDE su bile sandale koje su se sastojale od djonova i uzica za vezivanje.</a:t>
            </a:r>
          </a:p>
          <a:p>
            <a:r>
              <a:rPr lang="sr-Latn-RS" b="1" dirty="0" smtClean="0"/>
              <a:t>-Visoke čizme su nosili vojnici i putnici.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ma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10" y="620688"/>
            <a:ext cx="4265415" cy="4103712"/>
          </a:xfrm>
          <a:prstGeom prst="rect">
            <a:avLst/>
          </a:prstGeom>
        </p:spPr>
      </p:pic>
      <p:pic>
        <p:nvPicPr>
          <p:cNvPr id="5" name="Picture 4" descr="woma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20688"/>
            <a:ext cx="4265415" cy="41037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5334000"/>
            <a:ext cx="7415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i="1" dirty="0" err="1" smtClean="0"/>
              <a:t>Kape</a:t>
            </a:r>
            <a:r>
              <a:rPr lang="en-US" sz="2400" b="1" i="1" dirty="0" smtClean="0"/>
              <a:t> (</a:t>
            </a:r>
            <a:r>
              <a:rPr lang="en-US" sz="2400" b="1" i="1" dirty="0" err="1" smtClean="0"/>
              <a:t>pilos</a:t>
            </a:r>
            <a:r>
              <a:rPr lang="en-US" sz="2400" b="1" i="1" dirty="0" smtClean="0"/>
              <a:t>) </a:t>
            </a:r>
            <a:r>
              <a:rPr lang="en-US" sz="2400" b="1" i="1" dirty="0" err="1" smtClean="0"/>
              <a:t>su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nosili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samo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muškarci</a:t>
            </a:r>
            <a:r>
              <a:rPr lang="en-US" sz="2400" b="1" i="1" dirty="0" smtClean="0"/>
              <a:t>, a </a:t>
            </a:r>
            <a:r>
              <a:rPr lang="en-US" sz="2400" b="1" i="1" dirty="0" err="1" smtClean="0"/>
              <a:t>šešire</a:t>
            </a:r>
            <a:r>
              <a:rPr lang="en-US" sz="2400" b="1" i="1" dirty="0" smtClean="0"/>
              <a:t> od </a:t>
            </a:r>
            <a:r>
              <a:rPr lang="en-US" sz="2400" b="1" i="1" dirty="0" err="1" smtClean="0"/>
              <a:t>slame</a:t>
            </a:r>
            <a:r>
              <a:rPr lang="en-US" sz="2400" b="1" i="1" dirty="0" smtClean="0"/>
              <a:t> i </a:t>
            </a:r>
            <a:r>
              <a:rPr lang="en-US" sz="2400" b="1" i="1" dirty="0" err="1" smtClean="0"/>
              <a:t>filca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širokim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obodom</a:t>
            </a:r>
            <a:r>
              <a:rPr lang="en-US" sz="2400" b="1" i="1" dirty="0" smtClean="0"/>
              <a:t> </a:t>
            </a:r>
            <a:r>
              <a:rPr lang="sr-Latn-RS" sz="2400" b="1" i="1" dirty="0" smtClean="0"/>
              <a:t>i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žene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muškarci</a:t>
            </a:r>
            <a:r>
              <a:rPr lang="sr-Latn-RS" sz="2400" b="1" i="1" dirty="0" smtClean="0"/>
              <a:t>.</a:t>
            </a:r>
            <a:endParaRPr lang="en-US" sz="24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0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14400"/>
            <a:ext cx="3734259" cy="4896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1371600"/>
            <a:ext cx="3276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i="1" dirty="0" smtClean="0"/>
              <a:t>-U Arhajskom i helenističkom periodu muškarci su nosili duge uvojke i bradu,a od klasicnog perioda šišaju kosu i bradu.</a:t>
            </a:r>
          </a:p>
          <a:p>
            <a:pPr>
              <a:buFontTx/>
              <a:buChar char="-"/>
            </a:pPr>
            <a:r>
              <a:rPr lang="vi-VN" sz="2000" b="1" i="1" dirty="0" smtClean="0">
                <a:latin typeface="Calibri" pitchFamily="34" charset="0"/>
              </a:rPr>
              <a:t>Žene </a:t>
            </a:r>
            <a:r>
              <a:rPr lang="en-US" sz="2000" b="1" i="1" dirty="0" err="1" smtClean="0">
                <a:latin typeface="Calibri" pitchFamily="34" charset="0"/>
              </a:rPr>
              <a:t>su</a:t>
            </a:r>
            <a:r>
              <a:rPr lang="en-US" sz="2000" b="1" i="1" dirty="0" smtClean="0">
                <a:latin typeface="Calibri" pitchFamily="34" charset="0"/>
              </a:rPr>
              <a:t> </a:t>
            </a:r>
            <a:r>
              <a:rPr lang="vi-VN" sz="2000" b="1" i="1" dirty="0" smtClean="0">
                <a:latin typeface="Calibri" pitchFamily="34" charset="0"/>
              </a:rPr>
              <a:t>nos</a:t>
            </a:r>
            <a:r>
              <a:rPr lang="en-US" sz="2000" b="1" i="1" dirty="0" err="1" smtClean="0">
                <a:latin typeface="Calibri" pitchFamily="34" charset="0"/>
              </a:rPr>
              <a:t>il</a:t>
            </a:r>
            <a:r>
              <a:rPr lang="vi-VN" sz="2000" b="1" i="1" dirty="0" smtClean="0">
                <a:latin typeface="Calibri" pitchFamily="34" charset="0"/>
              </a:rPr>
              <a:t>e vrlo komplikovane frizure sa velikim brojem uvojaka – tzv. horizontalne punđe, koje su pridržavane dijademama i trakama</a:t>
            </a:r>
            <a:r>
              <a:rPr lang="sr-Latn-RS" sz="2000" b="1" i="1" dirty="0" smtClean="0">
                <a:latin typeface="Calibri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sr-Latn-RS" sz="2000" b="1" i="1" dirty="0" smtClean="0">
                <a:latin typeface="Calibri" pitchFamily="34" charset="0"/>
              </a:rPr>
              <a:t>U modi je bilo i nisko čelo pa gafrizura delimično pokriva.</a:t>
            </a:r>
            <a:endParaRPr lang="sr-Latn-RS" sz="2000" b="1" i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565"/>
            <a:ext cx="8229600" cy="936104"/>
          </a:xfrm>
        </p:spPr>
        <p:txBody>
          <a:bodyPr>
            <a:noAutofit/>
          </a:bodyPr>
          <a:lstStyle/>
          <a:p>
            <a:r>
              <a:rPr lang="x-none" sz="6000" dirty="0" smtClean="0">
                <a:latin typeface="Aparajita" pitchFamily="34" charset="0"/>
                <a:ea typeface="Batang" pitchFamily="18" charset="-127"/>
                <a:cs typeface="Aparajita" pitchFamily="34" charset="0"/>
              </a:rPr>
              <a:t>Moda srednjeg veka </a:t>
            </a:r>
            <a:endParaRPr lang="en-US" sz="6000" dirty="0">
              <a:latin typeface="Aparajita" pitchFamily="34" charset="0"/>
              <a:ea typeface="Batang" pitchFamily="18" charset="-127"/>
              <a:cs typeface="Aparajita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914400"/>
            <a:ext cx="4677152" cy="5826570"/>
          </a:xfrm>
        </p:spPr>
      </p:pic>
      <p:sp>
        <p:nvSpPr>
          <p:cNvPr id="7" name="TextBox 6"/>
          <p:cNvSpPr txBox="1"/>
          <p:nvPr/>
        </p:nvSpPr>
        <p:spPr>
          <a:xfrm>
            <a:off x="251520" y="1914862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Bell MT" pitchFamily="18" charset="0"/>
                <a:cs typeface="Andalus" pitchFamily="18" charset="-78"/>
              </a:rPr>
              <a:t>●</a:t>
            </a:r>
            <a:r>
              <a:rPr lang="x-none" sz="2800" i="1" dirty="0" smtClean="0">
                <a:latin typeface="Bell MT" pitchFamily="18" charset="0"/>
                <a:cs typeface="Andalus" pitchFamily="18" charset="-78"/>
              </a:rPr>
              <a:t> </a:t>
            </a:r>
            <a:r>
              <a:rPr lang="en-US" sz="4000" i="1" dirty="0" err="1" smtClean="0">
                <a:latin typeface="Bell MT" pitchFamily="18" charset="0"/>
                <a:cs typeface="Aparajita" pitchFamily="34" charset="0"/>
              </a:rPr>
              <a:t>Srednji</a:t>
            </a:r>
            <a:r>
              <a:rPr lang="en-US" sz="4000" i="1" dirty="0" smtClean="0">
                <a:latin typeface="Bell MT" pitchFamily="18" charset="0"/>
                <a:cs typeface="Aparajita" pitchFamily="34" charset="0"/>
              </a:rPr>
              <a:t> </a:t>
            </a:r>
            <a:r>
              <a:rPr lang="x-none" sz="4000" i="1" dirty="0" smtClean="0">
                <a:latin typeface="Bell MT" pitchFamily="18" charset="0"/>
                <a:cs typeface="Aparajita" pitchFamily="34" charset="0"/>
              </a:rPr>
              <a:t> </a:t>
            </a:r>
            <a:r>
              <a:rPr lang="en-US" sz="4000" i="1" dirty="0" err="1" smtClean="0">
                <a:latin typeface="Bell MT" pitchFamily="18" charset="0"/>
                <a:cs typeface="Aparajita" pitchFamily="34" charset="0"/>
              </a:rPr>
              <a:t>vek</a:t>
            </a:r>
            <a:r>
              <a:rPr lang="en-US" sz="4000" i="1" dirty="0" smtClean="0">
                <a:latin typeface="Bell MT" pitchFamily="18" charset="0"/>
                <a:cs typeface="Aparajita" pitchFamily="34" charset="0"/>
              </a:rPr>
              <a:t> </a:t>
            </a:r>
            <a:r>
              <a:rPr lang="sr-Latn-RS" sz="4000" i="1" dirty="0" smtClean="0">
                <a:latin typeface="Bell MT" pitchFamily="18" charset="0"/>
                <a:cs typeface="Aparajita" pitchFamily="34" charset="0"/>
              </a:rPr>
              <a:t>– </a:t>
            </a:r>
          </a:p>
          <a:p>
            <a:r>
              <a:rPr lang="sr-Latn-RS" sz="4000" i="1" dirty="0" smtClean="0">
                <a:latin typeface="Bell MT" pitchFamily="18" charset="0"/>
                <a:cs typeface="Aparajita" pitchFamily="34" charset="0"/>
              </a:rPr>
              <a:t>od </a:t>
            </a:r>
            <a:r>
              <a:rPr lang="en-US" sz="4000" i="1" dirty="0" smtClean="0">
                <a:latin typeface="Bell MT" pitchFamily="18" charset="0"/>
                <a:cs typeface="Aparajita" pitchFamily="34" charset="0"/>
              </a:rPr>
              <a:t>5</a:t>
            </a:r>
            <a:r>
              <a:rPr lang="en-US" sz="4000" i="1" dirty="0">
                <a:latin typeface="Bell MT" pitchFamily="18" charset="0"/>
                <a:cs typeface="Aparajita" pitchFamily="34" charset="0"/>
              </a:rPr>
              <a:t>. do 15. </a:t>
            </a:r>
            <a:r>
              <a:rPr lang="en-US" sz="4000" i="1" dirty="0" err="1" smtClean="0">
                <a:latin typeface="Bell MT" pitchFamily="18" charset="0"/>
                <a:cs typeface="Aparajita" pitchFamily="34" charset="0"/>
              </a:rPr>
              <a:t>veka</a:t>
            </a:r>
            <a:endParaRPr lang="en-US" sz="4000" i="1" dirty="0">
              <a:latin typeface="Bell MT" pitchFamily="18" charset="0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27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877" y="239607"/>
            <a:ext cx="5832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i="1" dirty="0" err="1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  <a:t>Kostim</a:t>
            </a:r>
            <a:r>
              <a:rPr lang="en-US" sz="2800" b="1" i="1" dirty="0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  <a:t>ranog</a:t>
            </a:r>
            <a:r>
              <a:rPr lang="en-US" sz="2800" b="1" i="1" dirty="0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  <a:t>srednjeg</a:t>
            </a:r>
            <a:r>
              <a:rPr lang="en-US" sz="2800" b="1" i="1" dirty="0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  <a:t>veka</a:t>
            </a:r>
            <a:r>
              <a:rPr lang="en-US" sz="2800" b="1" i="1" dirty="0" smtClean="0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  <a:t> i  </a:t>
            </a:r>
            <a:br>
              <a:rPr lang="en-US" sz="2800" b="1" i="1" dirty="0" smtClean="0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</a:br>
            <a:r>
              <a:rPr lang="en-US" sz="2800" b="1" i="1" dirty="0" err="1" smtClean="0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  <a:t>romaničkog</a:t>
            </a:r>
            <a:r>
              <a:rPr lang="en-US" sz="2800" b="1" i="1" dirty="0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  <a:t> </a:t>
            </a:r>
            <a:r>
              <a:rPr lang="en-US" sz="2800" b="1" i="1" dirty="0" err="1">
                <a:solidFill>
                  <a:srgbClr val="333333"/>
                </a:solidFill>
                <a:latin typeface="Georgia" pitchFamily="18" charset="0"/>
                <a:cs typeface="Times New Roman" pitchFamily="18" charset="0"/>
              </a:rPr>
              <a:t>perioda</a:t>
            </a:r>
            <a:endParaRPr lang="en-US" sz="2800" b="1" i="1" dirty="0">
              <a:solidFill>
                <a:srgbClr val="333333"/>
              </a:solidFill>
              <a:effectLst/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1313" y="6022525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Georgia" pitchFamily="18" charset="0"/>
              </a:rPr>
              <a:t>Dani</a:t>
            </a:r>
            <a:r>
              <a:rPr lang="en-US" sz="2800" dirty="0">
                <a:latin typeface="Georgia" pitchFamily="18" charset="0"/>
              </a:rPr>
              <a:t>, </a:t>
            </a:r>
            <a:r>
              <a:rPr lang="en-US" sz="2800" dirty="0" err="1">
                <a:latin typeface="Georgia" pitchFamily="18" charset="0"/>
              </a:rPr>
              <a:t>Skandinavci</a:t>
            </a:r>
            <a:r>
              <a:rPr lang="en-US" sz="2800" dirty="0">
                <a:latin typeface="Georgia" pitchFamily="18" charset="0"/>
              </a:rPr>
              <a:t> i </a:t>
            </a:r>
            <a:r>
              <a:rPr lang="en-US" sz="2800" dirty="0" err="1">
                <a:latin typeface="Georgia" pitchFamily="18" charset="0"/>
              </a:rPr>
              <a:t>Gali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77" y="1354794"/>
            <a:ext cx="7263840" cy="4680520"/>
          </a:xfrm>
        </p:spPr>
      </p:pic>
      <p:sp>
        <p:nvSpPr>
          <p:cNvPr id="9" name="TextBox 8"/>
          <p:cNvSpPr txBox="1"/>
          <p:nvPr/>
        </p:nvSpPr>
        <p:spPr>
          <a:xfrm>
            <a:off x="0" y="2276872"/>
            <a:ext cx="2664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20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88" y="1643050"/>
            <a:ext cx="3214710" cy="2000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Latn-CS" dirty="0" smtClean="0"/>
              <a:t>         Moda</a:t>
            </a:r>
          </a:p>
          <a:p>
            <a:pPr>
              <a:buNone/>
            </a:pPr>
            <a:r>
              <a:rPr lang="sr-Latn-CS" dirty="0" smtClean="0"/>
              <a:t> </a:t>
            </a:r>
            <a:r>
              <a:rPr lang="sr-Latn-CS" sz="2000" dirty="0" smtClean="0"/>
              <a:t>(lat. modus-način, pravilo, ritam, vreme)</a:t>
            </a:r>
          </a:p>
          <a:p>
            <a:endParaRPr lang="en-US" dirty="0"/>
          </a:p>
        </p:txBody>
      </p:sp>
      <p:pic>
        <p:nvPicPr>
          <p:cNvPr id="4" name="Picture 3" descr="moda-proljece-3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71480"/>
            <a:ext cx="2785838" cy="4857784"/>
          </a:xfrm>
          <a:prstGeom prst="rect">
            <a:avLst/>
          </a:prstGeom>
        </p:spPr>
      </p:pic>
      <p:pic>
        <p:nvPicPr>
          <p:cNvPr id="5" name="Picture 4" descr="326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642918"/>
            <a:ext cx="3224009" cy="4857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60648"/>
            <a:ext cx="3852704" cy="6271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60425" y="5845108"/>
            <a:ext cx="486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 err="1">
                <a:solidFill>
                  <a:prstClr val="black"/>
                </a:solidFill>
                <a:latin typeface="Georgia" pitchFamily="18" charset="0"/>
              </a:rPr>
              <a:t>Tipična</a:t>
            </a:r>
            <a:r>
              <a:rPr lang="en-US" sz="2400" i="1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Georgia" pitchFamily="18" charset="0"/>
              </a:rPr>
              <a:t>anglo-saksons</a:t>
            </a:r>
            <a:r>
              <a:rPr lang="x-none" sz="2400" i="1" dirty="0" smtClean="0">
                <a:solidFill>
                  <a:prstClr val="black"/>
                </a:solidFill>
                <a:latin typeface="Georgia" pitchFamily="18" charset="0"/>
              </a:rPr>
              <a:t>k</a:t>
            </a:r>
            <a:r>
              <a:rPr lang="en-US" sz="2400" i="1" dirty="0" smtClean="0">
                <a:solidFill>
                  <a:prstClr val="black"/>
                </a:solidFill>
                <a:latin typeface="Georgia" pitchFamily="18" charset="0"/>
              </a:rPr>
              <a:t>a </a:t>
            </a:r>
            <a:r>
              <a:rPr lang="en-US" sz="2400" i="1" dirty="0" err="1">
                <a:solidFill>
                  <a:prstClr val="black"/>
                </a:solidFill>
                <a:latin typeface="Georgia" pitchFamily="18" charset="0"/>
              </a:rPr>
              <a:t>odeća</a:t>
            </a:r>
            <a:r>
              <a:rPr lang="en-US" sz="2400" i="1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Georgia" pitchFamily="18" charset="0"/>
              </a:rPr>
              <a:t/>
            </a:r>
            <a:br>
              <a:rPr lang="en-US" sz="2400" i="1" dirty="0" smtClean="0">
                <a:solidFill>
                  <a:prstClr val="black"/>
                </a:solidFill>
                <a:latin typeface="Georgia" pitchFamily="18" charset="0"/>
              </a:rPr>
            </a:br>
            <a:r>
              <a:rPr lang="en-US" sz="2400" i="1" dirty="0" err="1" smtClean="0">
                <a:solidFill>
                  <a:prstClr val="black"/>
                </a:solidFill>
                <a:latin typeface="Georgia" pitchFamily="18" charset="0"/>
              </a:rPr>
              <a:t>paganskog</a:t>
            </a:r>
            <a:r>
              <a:rPr lang="en-US" sz="2400" i="1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Georgia" pitchFamily="18" charset="0"/>
              </a:rPr>
              <a:t>perioda</a:t>
            </a:r>
            <a:endParaRPr lang="en-US" sz="2400" i="1" dirty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89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28600"/>
            <a:ext cx="5080048" cy="6374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err="1">
                <a:solidFill>
                  <a:prstClr val="black"/>
                </a:solidFill>
                <a:latin typeface="Helvetica Neue"/>
              </a:rPr>
              <a:t>Karolinzi</a:t>
            </a:r>
            <a:r>
              <a:rPr lang="en-US" dirty="0">
                <a:solidFill>
                  <a:prstClr val="black"/>
                </a:solidFill>
                <a:latin typeface="Helvetica Neue"/>
              </a:rPr>
              <a:t>, 700-800. god.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066800"/>
            <a:ext cx="342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Calibri"/>
              </a:rPr>
              <a:t>● 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Od </a:t>
            </a:r>
            <a:r>
              <a:rPr lang="en-US" sz="2800" b="1" dirty="0">
                <a:solidFill>
                  <a:prstClr val="black"/>
                </a:solidFill>
                <a:latin typeface="Georgia" pitchFamily="18" charset="0"/>
              </a:rPr>
              <a:t>VI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 do </a:t>
            </a:r>
            <a:r>
              <a:rPr lang="en-US" sz="2800" b="1" dirty="0">
                <a:solidFill>
                  <a:srgbClr val="262626"/>
                </a:solidFill>
                <a:latin typeface="Georgia" pitchFamily="18" charset="0"/>
              </a:rPr>
              <a:t>IX</a:t>
            </a:r>
            <a:r>
              <a:rPr lang="en-US" sz="2800" b="1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Georgia" pitchFamily="18" charset="0"/>
              </a:rPr>
              <a:t>veka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Georgia" pitchFamily="18" charset="0"/>
              </a:rPr>
              <a:t>odeća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Georgia" pitchFamily="18" charset="0"/>
              </a:rPr>
              <a:t>muškaraca</a:t>
            </a:r>
            <a:r>
              <a:rPr lang="en-US" sz="2800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je </a:t>
            </a:r>
            <a:r>
              <a:rPr lang="en-US" sz="2800" dirty="0" err="1">
                <a:solidFill>
                  <a:prstClr val="black"/>
                </a:solidFill>
                <a:latin typeface="Georgia" pitchFamily="18" charset="0"/>
              </a:rPr>
              <a:t>široka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Georgia" pitchFamily="18" charset="0"/>
              </a:rPr>
              <a:t>lanena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Georgia" pitchFamily="18" charset="0"/>
              </a:rPr>
              <a:t>tunika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53389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0178" y="116632"/>
            <a:ext cx="4558464" cy="623163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178" y="116632"/>
            <a:ext cx="3600400" cy="3670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648200"/>
            <a:ext cx="4009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 smtClean="0">
                <a:solidFill>
                  <a:srgbClr val="262626"/>
                </a:solidFill>
                <a:latin typeface="Calibri"/>
                <a:cs typeface="Calibri"/>
              </a:rPr>
              <a:t>●</a:t>
            </a:r>
            <a:r>
              <a:rPr lang="x-none" sz="2700" i="1" smtClean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lang="en-US" sz="2700" i="1" dirty="0">
                <a:solidFill>
                  <a:srgbClr val="262626"/>
                </a:solidFill>
                <a:latin typeface="Helvetica Neue"/>
              </a:rPr>
              <a:t> </a:t>
            </a:r>
            <a:r>
              <a:rPr lang="en-US" sz="2700" b="1" i="1" dirty="0" err="1" smtClean="0">
                <a:solidFill>
                  <a:srgbClr val="262626"/>
                </a:solidFill>
                <a:latin typeface="Helvetica Neue"/>
              </a:rPr>
              <a:t>Talaris</a:t>
            </a:r>
            <a:r>
              <a:rPr lang="en-US" sz="2700" i="1" dirty="0">
                <a:solidFill>
                  <a:srgbClr val="262626"/>
                </a:solidFill>
                <a:latin typeface="Helvetica Neue"/>
              </a:rPr>
              <a:t> </a:t>
            </a:r>
            <a:r>
              <a:rPr lang="en-US" sz="2700" i="1" dirty="0" smtClean="0">
                <a:solidFill>
                  <a:srgbClr val="262626"/>
                </a:solidFill>
                <a:latin typeface="Helvetica Neue"/>
              </a:rPr>
              <a:t>- </a:t>
            </a:r>
            <a:r>
              <a:rPr lang="en-US" sz="2700" i="1" dirty="0" err="1">
                <a:solidFill>
                  <a:srgbClr val="262626"/>
                </a:solidFill>
                <a:latin typeface="Helvetica Neue"/>
              </a:rPr>
              <a:t>duža</a:t>
            </a:r>
            <a:r>
              <a:rPr lang="en-US" sz="2700" i="1" dirty="0">
                <a:solidFill>
                  <a:srgbClr val="262626"/>
                </a:solidFill>
                <a:latin typeface="Helvetica Neue"/>
              </a:rPr>
              <a:t> i </a:t>
            </a:r>
            <a:r>
              <a:rPr lang="en-US" sz="2700" i="1" dirty="0" err="1">
                <a:solidFill>
                  <a:srgbClr val="262626"/>
                </a:solidFill>
                <a:latin typeface="Helvetica Neue"/>
              </a:rPr>
              <a:t>raskošnija</a:t>
            </a:r>
            <a:r>
              <a:rPr lang="en-US" sz="2700" i="1" dirty="0">
                <a:solidFill>
                  <a:srgbClr val="262626"/>
                </a:solidFill>
                <a:latin typeface="Helvetica Neue"/>
              </a:rPr>
              <a:t> </a:t>
            </a:r>
            <a:r>
              <a:rPr lang="en-US" sz="2700" i="1" dirty="0" err="1">
                <a:solidFill>
                  <a:srgbClr val="262626"/>
                </a:solidFill>
                <a:latin typeface="Helvetica Neue"/>
              </a:rPr>
              <a:t>gornja</a:t>
            </a:r>
            <a:r>
              <a:rPr lang="en-US" sz="2700" i="1" dirty="0">
                <a:solidFill>
                  <a:srgbClr val="262626"/>
                </a:solidFill>
                <a:latin typeface="Helvetica Neue"/>
              </a:rPr>
              <a:t> </a:t>
            </a:r>
            <a:r>
              <a:rPr lang="en-US" sz="2700" i="1" dirty="0" err="1">
                <a:solidFill>
                  <a:srgbClr val="262626"/>
                </a:solidFill>
                <a:latin typeface="Helvetica Neue"/>
              </a:rPr>
              <a:t>tunika</a:t>
            </a:r>
            <a:r>
              <a:rPr lang="en-US" sz="2700" i="1" dirty="0">
                <a:solidFill>
                  <a:srgbClr val="262626"/>
                </a:solidFill>
                <a:latin typeface="Helvetica Neue"/>
              </a:rPr>
              <a:t>.</a:t>
            </a:r>
            <a:endParaRPr lang="en-US" sz="27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14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3888432" cy="1750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000" dirty="0" smtClean="0">
                <a:solidFill>
                  <a:srgbClr val="262626"/>
                </a:solidFill>
                <a:latin typeface="+mj-lt"/>
                <a:cs typeface="Calibri"/>
              </a:rPr>
              <a:t>●</a:t>
            </a:r>
            <a:r>
              <a:rPr lang="en-US" sz="2000" dirty="0" smtClean="0">
                <a:solidFill>
                  <a:srgbClr val="262626"/>
                </a:solidFill>
                <a:latin typeface="Georgia" pitchFamily="18" charset="0"/>
                <a:cs typeface="Calibri"/>
              </a:rPr>
              <a:t> </a:t>
            </a:r>
            <a:r>
              <a:rPr lang="vi-VN" sz="2800" dirty="0" smtClean="0">
                <a:solidFill>
                  <a:srgbClr val="262626"/>
                </a:solidFill>
                <a:latin typeface="+mj-lt"/>
              </a:rPr>
              <a:t>Žene nose</a:t>
            </a:r>
            <a:r>
              <a:rPr lang="en-US" sz="2800" dirty="0" smtClean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vi-VN" sz="2800" b="1" i="1" dirty="0" smtClean="0">
                <a:solidFill>
                  <a:srgbClr val="262626"/>
                </a:solidFill>
                <a:latin typeface="+mj-lt"/>
              </a:rPr>
              <a:t>stole</a:t>
            </a:r>
            <a:r>
              <a:rPr lang="vi-VN" sz="2800" dirty="0">
                <a:solidFill>
                  <a:srgbClr val="262626"/>
                </a:solidFill>
                <a:latin typeface="+mj-lt"/>
              </a:rPr>
              <a:t> – tunike do </a:t>
            </a:r>
            <a:r>
              <a:rPr lang="vi-VN" sz="2800" dirty="0" smtClean="0">
                <a:solidFill>
                  <a:srgbClr val="262626"/>
                </a:solidFill>
                <a:latin typeface="+mj-lt"/>
              </a:rPr>
              <a:t>gležnjeva</a:t>
            </a:r>
            <a:endParaRPr lang="en-US" sz="2800" b="1" dirty="0">
              <a:latin typeface="Georg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356783"/>
            <a:ext cx="4752528" cy="6095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1520" y="5872771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Helvetica Neue"/>
              </a:rPr>
              <a:t>Karolinzi</a:t>
            </a:r>
            <a:r>
              <a:rPr lang="en-US" sz="2400" dirty="0">
                <a:latin typeface="Helvetica Neue"/>
              </a:rPr>
              <a:t>, 700-800. god.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38926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56176" y="1844824"/>
            <a:ext cx="2880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62626"/>
                </a:solidFill>
                <a:latin typeface="Georgia" pitchFamily="18" charset="0"/>
                <a:cs typeface="Calibri"/>
              </a:rPr>
              <a:t>●</a:t>
            </a:r>
            <a:r>
              <a:rPr lang="x-none" sz="2000" dirty="0" smtClean="0">
                <a:solidFill>
                  <a:srgbClr val="262626"/>
                </a:solidFill>
                <a:latin typeface="Georgia" pitchFamily="18" charset="0"/>
                <a:cs typeface="Calibri"/>
              </a:rPr>
              <a:t> </a:t>
            </a:r>
            <a:r>
              <a:rPr lang="en-US" sz="2800" dirty="0" err="1" smtClean="0">
                <a:solidFill>
                  <a:srgbClr val="262626"/>
                </a:solidFill>
                <a:latin typeface="Georgia" pitchFamily="18" charset="0"/>
              </a:rPr>
              <a:t>Plašt</a:t>
            </a:r>
            <a:r>
              <a:rPr lang="en-US" sz="2800" dirty="0" smtClean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Georgia" pitchFamily="18" charset="0"/>
              </a:rPr>
              <a:t>ili</a:t>
            </a:r>
            <a:r>
              <a:rPr lang="en-US" sz="2800" dirty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Georgia" pitchFamily="18" charset="0"/>
              </a:rPr>
              <a:t>ogrtač</a:t>
            </a:r>
            <a:r>
              <a:rPr lang="en-US" sz="2800" dirty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en-US" sz="2800" dirty="0" smtClean="0">
                <a:solidFill>
                  <a:srgbClr val="262626"/>
                </a:solidFill>
                <a:latin typeface="Georgia" pitchFamily="18" charset="0"/>
              </a:rPr>
              <a:t>je</a:t>
            </a:r>
            <a:r>
              <a:rPr lang="x-none" sz="2800" dirty="0" smtClean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en-US" sz="2800" dirty="0" smtClean="0">
                <a:solidFill>
                  <a:srgbClr val="262626"/>
                </a:solidFill>
                <a:latin typeface="Georgia" pitchFamily="18" charset="0"/>
              </a:rPr>
              <a:t>bio </a:t>
            </a:r>
            <a:r>
              <a:rPr lang="en-US" sz="2800" dirty="0" err="1">
                <a:solidFill>
                  <a:srgbClr val="262626"/>
                </a:solidFill>
                <a:latin typeface="Georgia" pitchFamily="18" charset="0"/>
              </a:rPr>
              <a:t>obavezan</a:t>
            </a:r>
            <a:r>
              <a:rPr lang="en-US" sz="2800" dirty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Georgia" pitchFamily="18" charset="0"/>
              </a:rPr>
              <a:t>deo</a:t>
            </a:r>
            <a:r>
              <a:rPr lang="en-US" sz="2800" dirty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Georgia" pitchFamily="18" charset="0"/>
              </a:rPr>
              <a:t>garderobe</a:t>
            </a:r>
            <a:r>
              <a:rPr lang="en-US" sz="2800" dirty="0">
                <a:solidFill>
                  <a:srgbClr val="262626"/>
                </a:solidFill>
                <a:latin typeface="Georgia" pitchFamily="18" charset="0"/>
              </a:rPr>
              <a:t>. </a:t>
            </a:r>
            <a:r>
              <a:rPr lang="x-none" sz="2800" smtClean="0">
                <a:solidFill>
                  <a:srgbClr val="262626"/>
                </a:solidFill>
                <a:latin typeface="Georgia" pitchFamily="18" charset="0"/>
              </a:rPr>
              <a:t/>
            </a:r>
            <a:br>
              <a:rPr lang="x-none" sz="2800" smtClean="0">
                <a:solidFill>
                  <a:srgbClr val="262626"/>
                </a:solidFill>
                <a:latin typeface="Georgia" pitchFamily="18" charset="0"/>
              </a:rPr>
            </a:br>
            <a:endParaRPr lang="en-US" sz="2800" dirty="0">
              <a:latin typeface="Georgia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24744"/>
            <a:ext cx="5669280" cy="479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3528" y="33411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200" b="1" dirty="0">
                <a:solidFill>
                  <a:srgbClr val="262626"/>
                </a:solidFill>
                <a:latin typeface="Helvetica Neue"/>
              </a:rPr>
              <a:t>KOSTIM XI I XII VEKA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5937920"/>
            <a:ext cx="4474840" cy="820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dirty="0" smtClean="0">
                <a:latin typeface="Calibri"/>
                <a:cs typeface="Calibri"/>
              </a:rPr>
              <a:t>●</a:t>
            </a:r>
            <a:r>
              <a:rPr lang="x-none" sz="2000" dirty="0" smtClean="0">
                <a:latin typeface="Calibri"/>
                <a:cs typeface="Calibri"/>
              </a:rPr>
              <a:t> </a:t>
            </a:r>
            <a:r>
              <a:rPr lang="sv-SE" sz="2000" dirty="0" smtClean="0">
                <a:latin typeface="Helvetica Neue"/>
              </a:rPr>
              <a:t>Tunika </a:t>
            </a:r>
            <a:r>
              <a:rPr lang="sv-SE" sz="2000" dirty="0">
                <a:latin typeface="Helvetica Neue"/>
              </a:rPr>
              <a:t>Svetog rimskog imperatora, cara Hajnriha </a:t>
            </a:r>
            <a:r>
              <a:rPr lang="sv-SE" sz="2000" dirty="0" smtClean="0">
                <a:latin typeface="Helvetica Neue"/>
              </a:rPr>
              <a:t>II,</a:t>
            </a:r>
            <a:r>
              <a:rPr lang="x-none" sz="2000" dirty="0" smtClean="0">
                <a:latin typeface="Helvetica Neue"/>
              </a:rPr>
              <a:t> </a:t>
            </a:r>
            <a:r>
              <a:rPr lang="sv-SE" sz="2000" b="1" dirty="0" smtClean="0">
                <a:latin typeface="Helvetica Neue"/>
              </a:rPr>
              <a:t>XI</a:t>
            </a:r>
            <a:r>
              <a:rPr lang="sv-SE" sz="2000" dirty="0" smtClean="0">
                <a:latin typeface="Helvetica Neue"/>
              </a:rPr>
              <a:t> ve</a:t>
            </a:r>
            <a:r>
              <a:rPr lang="x-none" sz="2000" dirty="0">
                <a:latin typeface="Helvetica Neue"/>
              </a:rPr>
              <a:t>k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899" y="404664"/>
            <a:ext cx="3265440" cy="5394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79" y="404664"/>
            <a:ext cx="3288792" cy="594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88640"/>
            <a:ext cx="4949233" cy="621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8274" y="2780928"/>
            <a:ext cx="352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r-Latn-RS" sz="28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lava </a:t>
            </a:r>
            <a:r>
              <a:rPr lang="en-US" sz="28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vrat</a:t>
            </a:r>
            <a:r>
              <a:rPr lang="en-US" sz="28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8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kod</a:t>
            </a:r>
            <a:r>
              <a:rPr lang="en-US" sz="28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udatih</a:t>
            </a:r>
            <a:r>
              <a:rPr lang="en-US" sz="28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žena</a:t>
            </a:r>
            <a:r>
              <a:rPr lang="en-US" sz="28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obično</a:t>
            </a:r>
            <a:r>
              <a:rPr lang="en-US" sz="28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2800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pokri</a:t>
            </a:r>
            <a:r>
              <a:rPr lang="sr-Latn-RS" sz="28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eni</a:t>
            </a:r>
            <a:r>
              <a:rPr lang="en-US" sz="28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maramom</a:t>
            </a:r>
            <a:r>
              <a:rPr lang="en-US" sz="28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– </a:t>
            </a:r>
            <a:r>
              <a:rPr lang="en-US" sz="2800" b="1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ubradačom</a:t>
            </a:r>
            <a:r>
              <a:rPr lang="x-none" sz="2000" b="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LIKA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3597" y="322624"/>
            <a:ext cx="4420411" cy="5266616"/>
          </a:xfrm>
        </p:spPr>
      </p:pic>
      <p:sp>
        <p:nvSpPr>
          <p:cNvPr id="5" name="TextBox 4"/>
          <p:cNvSpPr txBox="1"/>
          <p:nvPr/>
        </p:nvSpPr>
        <p:spPr>
          <a:xfrm>
            <a:off x="323528" y="580526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● </a:t>
            </a:r>
            <a:r>
              <a:rPr lang="en-US" sz="2400" i="1" dirty="0" smtClean="0"/>
              <a:t>Dame u </a:t>
            </a:r>
            <a:r>
              <a:rPr lang="en-US" sz="2400" i="1" dirty="0" err="1" smtClean="0"/>
              <a:t>dvanaestom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veku</a:t>
            </a:r>
            <a:endParaRPr lang="en-US" sz="24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8208" y="332656"/>
            <a:ext cx="4027079" cy="52565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07807" y="5836745"/>
            <a:ext cx="364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● </a:t>
            </a:r>
            <a:r>
              <a:rPr lang="x-none" sz="2400" i="1" dirty="0" smtClean="0"/>
              <a:t>Seljak , sveštenik i plemić</a:t>
            </a:r>
            <a:endParaRPr lang="en-US" sz="2400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609600"/>
            <a:ext cx="85344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600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0" y="1619164"/>
            <a:ext cx="3744416" cy="1816063"/>
          </a:xfrm>
        </p:spPr>
        <p:txBody>
          <a:bodyPr>
            <a:noAutofit/>
          </a:bodyPr>
          <a:lstStyle/>
          <a:p>
            <a:r>
              <a:rPr lang="sr-Latn-RS" sz="2800" dirty="0" err="1" smtClean="0">
                <a:solidFill>
                  <a:srgbClr val="262626"/>
                </a:solidFill>
                <a:latin typeface="+mj-lt"/>
              </a:rPr>
              <a:t>Ž</a:t>
            </a:r>
            <a:r>
              <a:rPr lang="en-US" sz="2800" dirty="0" err="1" smtClean="0">
                <a:solidFill>
                  <a:srgbClr val="262626"/>
                </a:solidFill>
                <a:latin typeface="+mj-lt"/>
              </a:rPr>
              <a:t>ene</a:t>
            </a:r>
            <a:r>
              <a:rPr lang="en-US" sz="2800" dirty="0" smtClean="0">
                <a:solidFill>
                  <a:srgbClr val="262626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262626"/>
                </a:solidFill>
                <a:latin typeface="+mj-lt"/>
              </a:rPr>
              <a:t>nose </a:t>
            </a:r>
            <a:r>
              <a:rPr lang="en-US" sz="2800" dirty="0" err="1">
                <a:solidFill>
                  <a:srgbClr val="262626"/>
                </a:solidFill>
                <a:latin typeface="+mj-lt"/>
              </a:rPr>
              <a:t>ekstremno</a:t>
            </a:r>
            <a:r>
              <a:rPr lang="en-US" sz="28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+mj-lt"/>
              </a:rPr>
              <a:t>duge</a:t>
            </a:r>
            <a:r>
              <a:rPr lang="en-US" sz="28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262626"/>
                </a:solidFill>
                <a:latin typeface="+mj-lt"/>
              </a:rPr>
              <a:t>pletenice</a:t>
            </a:r>
            <a:endParaRPr lang="en-US" sz="28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39" y="155584"/>
            <a:ext cx="4464496" cy="6496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8868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sr-Latn-CS" b="1" i="1" dirty="0" smtClean="0">
                <a:latin typeface="Baskerville Old Face" pitchFamily="18" charset="0"/>
              </a:rPr>
              <a:t>Antička moda</a:t>
            </a:r>
            <a:endParaRPr lang="en-US" b="1" i="1" dirty="0">
              <a:latin typeface="Baskerville Old Face" pitchFamily="18" charset="0"/>
            </a:endParaRPr>
          </a:p>
        </p:txBody>
      </p:sp>
      <p:pic>
        <p:nvPicPr>
          <p:cNvPr id="4" name="Content Placeholder 3" descr="acropoliskor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836712"/>
            <a:ext cx="1512168" cy="4598224"/>
          </a:xfrm>
        </p:spPr>
      </p:pic>
      <p:pic>
        <p:nvPicPr>
          <p:cNvPr id="6" name="Picture 5" descr="t_39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2246" y="838926"/>
            <a:ext cx="3057905" cy="4460067"/>
          </a:xfrm>
          <a:prstGeom prst="rect">
            <a:avLst/>
          </a:prstGeom>
        </p:spPr>
      </p:pic>
      <p:pic>
        <p:nvPicPr>
          <p:cNvPr id="7" name="Picture 6" descr="ancient-greek-clothing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1" y="692696"/>
            <a:ext cx="2463685" cy="47525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67744" y="5847290"/>
            <a:ext cx="8587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itchFamily="34" charset="0"/>
              <a:buChar char="•"/>
            </a:pPr>
            <a:r>
              <a:rPr lang="en-US" sz="2400" b="1" i="1" dirty="0" err="1" smtClean="0">
                <a:latin typeface="Baskerville Old Face" pitchFamily="18" charset="0"/>
              </a:rPr>
              <a:t>Zvonast</a:t>
            </a:r>
            <a:r>
              <a:rPr lang="en-US" sz="2400" b="1" i="1" dirty="0" err="1">
                <a:latin typeface="Baskerville Old Face" pitchFamily="18" charset="0"/>
              </a:rPr>
              <a:t>e</a:t>
            </a:r>
            <a:r>
              <a:rPr lang="en-US" sz="2400" b="1" i="1" dirty="0" smtClean="0">
                <a:latin typeface="Baskerville Old Face" pitchFamily="18" charset="0"/>
              </a:rPr>
              <a:t> </a:t>
            </a:r>
            <a:r>
              <a:rPr lang="en-US" sz="2400" b="1" i="1" dirty="0" err="1" smtClean="0">
                <a:latin typeface="Baskerville Old Face" pitchFamily="18" charset="0"/>
              </a:rPr>
              <a:t>suknj</a:t>
            </a:r>
            <a:r>
              <a:rPr lang="en-US" sz="2400" b="1" i="1" dirty="0" err="1">
                <a:latin typeface="Baskerville Old Face" pitchFamily="18" charset="0"/>
              </a:rPr>
              <a:t>e</a:t>
            </a:r>
            <a:r>
              <a:rPr lang="en-US" sz="2400" b="1" i="1" dirty="0" smtClean="0">
                <a:latin typeface="Baskerville Old Face" pitchFamily="18" charset="0"/>
              </a:rPr>
              <a:t> i </a:t>
            </a:r>
            <a:r>
              <a:rPr lang="en-US" sz="2400" b="1" i="1" dirty="0" err="1" smtClean="0">
                <a:latin typeface="Baskerville Old Face" pitchFamily="18" charset="0"/>
              </a:rPr>
              <a:t>usk</a:t>
            </a:r>
            <a:r>
              <a:rPr lang="x-none" sz="2400" b="1" i="1" smtClean="0">
                <a:latin typeface="Baskerville Old Face" pitchFamily="18" charset="0"/>
              </a:rPr>
              <a:t>i</a:t>
            </a:r>
            <a:r>
              <a:rPr lang="en-US" sz="2400" b="1" i="1" dirty="0" smtClean="0">
                <a:latin typeface="Baskerville Old Face" pitchFamily="18" charset="0"/>
              </a:rPr>
              <a:t> </a:t>
            </a:r>
            <a:r>
              <a:rPr lang="en-US" sz="2400" b="1" i="1" dirty="0" err="1" smtClean="0">
                <a:latin typeface="Baskerville Old Face" pitchFamily="18" charset="0"/>
              </a:rPr>
              <a:t>grudnjaci</a:t>
            </a:r>
            <a:endParaRPr lang="en-US" sz="2400" b="1" i="1" dirty="0">
              <a:latin typeface="Baskerville Old Fac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fontAlgn="base"/>
            <a:r>
              <a:rPr lang="nn-NO" sz="5300" b="1" dirty="0">
                <a:solidFill>
                  <a:srgbClr val="333333"/>
                </a:solidFill>
                <a:latin typeface="Gabriola" pitchFamily="82" charset="0"/>
              </a:rPr>
              <a:t>Kostim </a:t>
            </a:r>
            <a:r>
              <a:rPr lang="x-none" sz="5300" b="1" dirty="0" smtClean="0">
                <a:solidFill>
                  <a:srgbClr val="333333"/>
                </a:solidFill>
                <a:latin typeface="Gabriola" pitchFamily="82" charset="0"/>
              </a:rPr>
              <a:t> </a:t>
            </a:r>
            <a:r>
              <a:rPr lang="nn-NO" sz="5300" b="1" dirty="0" smtClean="0">
                <a:solidFill>
                  <a:srgbClr val="333333"/>
                </a:solidFill>
                <a:latin typeface="Gabriola" pitchFamily="82" charset="0"/>
              </a:rPr>
              <a:t>XIV</a:t>
            </a:r>
            <a:r>
              <a:rPr lang="x-none" sz="5300" b="1" dirty="0" smtClean="0">
                <a:solidFill>
                  <a:srgbClr val="333333"/>
                </a:solidFill>
                <a:latin typeface="Gabriola" pitchFamily="82" charset="0"/>
              </a:rPr>
              <a:t> </a:t>
            </a:r>
            <a:r>
              <a:rPr lang="nn-NO" sz="5300" b="1" dirty="0">
                <a:solidFill>
                  <a:srgbClr val="333333"/>
                </a:solidFill>
                <a:latin typeface="Gabriola" pitchFamily="82" charset="0"/>
              </a:rPr>
              <a:t> veka</a:t>
            </a:r>
            <a:r>
              <a:rPr lang="nn-NO" b="1" dirty="0">
                <a:solidFill>
                  <a:srgbClr val="333333"/>
                </a:solidFill>
                <a:latin typeface="Georgia"/>
              </a:rPr>
              <a:t/>
            </a:r>
            <a:br>
              <a:rPr lang="nn-NO" b="1" dirty="0">
                <a:solidFill>
                  <a:srgbClr val="333333"/>
                </a:solidFill>
                <a:latin typeface="Georgia"/>
              </a:rPr>
            </a:b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235616"/>
            <a:ext cx="3927547" cy="493776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4" y="1208771"/>
            <a:ext cx="39528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82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04664"/>
            <a:ext cx="4104456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19672" y="630932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Times New Roman" pitchFamily="18" charset="0"/>
                <a:cs typeface="Times New Roman" pitchFamily="18" charset="0"/>
              </a:rPr>
              <a:t>Princ i Vitez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476673"/>
            <a:ext cx="4104456" cy="5400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64088" y="630932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Times New Roman" pitchFamily="18" charset="0"/>
                <a:cs typeface="Times New Roman" pitchFamily="18" charset="0"/>
              </a:rPr>
              <a:t>Vitez u lovačkoj haljini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10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6325"/>
            <a:ext cx="4014846" cy="6336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50632"/>
            <a:ext cx="4277965" cy="6336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0403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211" y="2172562"/>
            <a:ext cx="3672408" cy="2584884"/>
          </a:xfrm>
        </p:spPr>
        <p:txBody>
          <a:bodyPr>
            <a:noAutofit/>
          </a:bodyPr>
          <a:lstStyle/>
          <a:p>
            <a:r>
              <a:rPr lang="sr-Latn-RS" sz="3600" dirty="0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S</a:t>
            </a:r>
            <a:r>
              <a:rPr lang="en-US" sz="3600" dirty="0" err="1" smtClean="0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ilueta</a:t>
            </a:r>
            <a:r>
              <a:rPr lang="en-US" sz="3600" dirty="0" smtClean="0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 </a:t>
            </a:r>
            <a:r>
              <a:rPr lang="en-US" sz="3600" dirty="0" err="1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žene</a:t>
            </a:r>
            <a:r>
              <a:rPr lang="en-US" sz="3600" dirty="0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 </a:t>
            </a:r>
            <a:r>
              <a:rPr lang="en-US" sz="3600" dirty="0" err="1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ovog</a:t>
            </a:r>
            <a:r>
              <a:rPr lang="en-US" sz="3600" dirty="0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 </a:t>
            </a:r>
            <a:r>
              <a:rPr lang="en-US" sz="3600" dirty="0" err="1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perioda</a:t>
            </a:r>
            <a:r>
              <a:rPr lang="en-US" sz="3600" dirty="0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 </a:t>
            </a:r>
            <a:r>
              <a:rPr lang="en-US" sz="3600" dirty="0" err="1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podseća</a:t>
            </a:r>
            <a:r>
              <a:rPr lang="en-US" sz="3600" dirty="0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 </a:t>
            </a:r>
            <a:r>
              <a:rPr lang="en-US" sz="3600" dirty="0" err="1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na</a:t>
            </a:r>
            <a:r>
              <a:rPr lang="en-US" sz="3600" dirty="0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 </a:t>
            </a:r>
            <a:r>
              <a:rPr lang="en-US" sz="3600" dirty="0" err="1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siluetu</a:t>
            </a:r>
            <a:r>
              <a:rPr lang="en-US" sz="3600" dirty="0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 </a:t>
            </a:r>
            <a:r>
              <a:rPr lang="en-US" sz="3600" dirty="0" err="1" smtClean="0">
                <a:solidFill>
                  <a:srgbClr val="262626"/>
                </a:solidFill>
                <a:latin typeface="Georgia" pitchFamily="18" charset="0"/>
                <a:cs typeface="Gisha" pitchFamily="34" charset="-79"/>
              </a:rPr>
              <a:t>trudnice</a:t>
            </a:r>
            <a:endParaRPr lang="en-US" sz="3600" dirty="0">
              <a:latin typeface="Georgia" pitchFamily="18" charset="0"/>
              <a:cs typeface="Gisha" pitchFamily="34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260648"/>
            <a:ext cx="4455733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52400" y="152400"/>
            <a:ext cx="36663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333333"/>
                </a:solidFill>
                <a:latin typeface="Eras Medium ITC" pitchFamily="34" charset="0"/>
                <a:ea typeface="+mj-ea"/>
                <a:cs typeface="Arabic Typesetting" pitchFamily="66" charset="-78"/>
              </a:rPr>
              <a:t>Kostim</a:t>
            </a:r>
            <a:r>
              <a:rPr lang="en-US" sz="4000" b="1" dirty="0">
                <a:solidFill>
                  <a:srgbClr val="333333"/>
                </a:solidFill>
                <a:latin typeface="Eras Medium ITC" pitchFamily="34" charset="0"/>
                <a:ea typeface="+mj-ea"/>
                <a:cs typeface="Arabic Typesetting" pitchFamily="66" charset="-78"/>
              </a:rPr>
              <a:t> XV </a:t>
            </a:r>
            <a:r>
              <a:rPr lang="en-US" sz="4000" b="1" dirty="0" err="1">
                <a:solidFill>
                  <a:srgbClr val="333333"/>
                </a:solidFill>
                <a:latin typeface="Eras Medium ITC" pitchFamily="34" charset="0"/>
                <a:ea typeface="+mj-ea"/>
                <a:cs typeface="Arabic Typesetting" pitchFamily="66" charset="-78"/>
              </a:rPr>
              <a:t>veka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801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LIKA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436" y="57381"/>
            <a:ext cx="5978466" cy="6766560"/>
          </a:xfrm>
        </p:spPr>
      </p:pic>
      <p:sp>
        <p:nvSpPr>
          <p:cNvPr id="2" name="TextBox 1"/>
          <p:cNvSpPr txBox="1"/>
          <p:nvPr/>
        </p:nvSpPr>
        <p:spPr>
          <a:xfrm>
            <a:off x="6300192" y="4077072"/>
            <a:ext cx="26642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Arial"/>
              </a:rPr>
              <a:t>●</a:t>
            </a:r>
            <a:r>
              <a:rPr lang="x-none" sz="3200" i="1" dirty="0" smtClean="0">
                <a:latin typeface="Arial"/>
              </a:rPr>
              <a:t> </a:t>
            </a:r>
            <a:r>
              <a:rPr lang="en-US" sz="2400" i="1" dirty="0" err="1" smtClean="0">
                <a:latin typeface="Arial"/>
              </a:rPr>
              <a:t>Plemići</a:t>
            </a:r>
            <a:r>
              <a:rPr lang="en-US" sz="2400" i="1" dirty="0" smtClean="0">
                <a:latin typeface="Arial"/>
              </a:rPr>
              <a:t> </a:t>
            </a:r>
            <a:r>
              <a:rPr lang="en-US" sz="2400" i="1" dirty="0" err="1">
                <a:latin typeface="Arial"/>
              </a:rPr>
              <a:t>su</a:t>
            </a:r>
            <a:r>
              <a:rPr lang="en-US" sz="2400" i="1" dirty="0">
                <a:latin typeface="Arial"/>
              </a:rPr>
              <a:t> se </a:t>
            </a:r>
            <a:r>
              <a:rPr lang="en-US" sz="2400" i="1" dirty="0" err="1">
                <a:latin typeface="Arial"/>
              </a:rPr>
              <a:t>gotovo</a:t>
            </a:r>
            <a:r>
              <a:rPr lang="en-US" sz="2400" i="1" dirty="0">
                <a:latin typeface="Arial"/>
              </a:rPr>
              <a:t> </a:t>
            </a:r>
            <a:r>
              <a:rPr lang="x-none" sz="2400" i="1" dirty="0" smtClean="0">
                <a:latin typeface="Arial"/>
              </a:rPr>
              <a:t>  </a:t>
            </a:r>
            <a:r>
              <a:rPr lang="en-US" sz="2400" i="1" dirty="0" err="1" smtClean="0">
                <a:latin typeface="Arial"/>
              </a:rPr>
              <a:t>takmičili</a:t>
            </a:r>
            <a:r>
              <a:rPr lang="en-US" sz="2400" i="1" dirty="0" smtClean="0">
                <a:latin typeface="Arial"/>
              </a:rPr>
              <a:t> </a:t>
            </a:r>
            <a:r>
              <a:rPr lang="en-US" sz="2400" i="1" dirty="0" err="1">
                <a:latin typeface="Arial"/>
              </a:rPr>
              <a:t>ko</a:t>
            </a:r>
            <a:r>
              <a:rPr lang="en-US" sz="2400" i="1" dirty="0">
                <a:latin typeface="Arial"/>
              </a:rPr>
              <a:t> </a:t>
            </a:r>
            <a:r>
              <a:rPr lang="en-US" sz="2400" i="1" dirty="0" err="1">
                <a:latin typeface="Arial"/>
              </a:rPr>
              <a:t>će</a:t>
            </a:r>
            <a:r>
              <a:rPr lang="en-US" sz="2400" i="1" dirty="0">
                <a:latin typeface="Arial"/>
              </a:rPr>
              <a:t> </a:t>
            </a:r>
            <a:r>
              <a:rPr lang="en-US" sz="2400" i="1" dirty="0" err="1">
                <a:latin typeface="Arial"/>
              </a:rPr>
              <a:t>imati</a:t>
            </a:r>
            <a:r>
              <a:rPr lang="en-US" sz="2400" i="1" dirty="0">
                <a:latin typeface="Arial"/>
              </a:rPr>
              <a:t> </a:t>
            </a:r>
            <a:r>
              <a:rPr lang="x-none" sz="2400" i="1" smtClean="0">
                <a:latin typeface="Arial"/>
              </a:rPr>
              <a:t> </a:t>
            </a:r>
            <a:r>
              <a:rPr lang="en-US" sz="2400" i="1" dirty="0" err="1" smtClean="0">
                <a:latin typeface="Arial"/>
              </a:rPr>
              <a:t>ekstravagantniju</a:t>
            </a:r>
            <a:r>
              <a:rPr lang="sr-Latn-RS" sz="2400" i="1" dirty="0" smtClean="0">
                <a:latin typeface="Arial"/>
              </a:rPr>
              <a:t> garderobu</a:t>
            </a:r>
          </a:p>
          <a:p>
            <a:pPr marL="342900" indent="-342900">
              <a:buFont typeface="Arial" pitchFamily="34" charset="0"/>
              <a:buChar char="•"/>
            </a:pPr>
            <a:endParaRPr lang="sr-Latn-RS" sz="2400" i="1" dirty="0" smtClean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620688"/>
            <a:ext cx="3600400" cy="5709391"/>
          </a:xfrm>
        </p:spPr>
      </p:pic>
      <p:sp>
        <p:nvSpPr>
          <p:cNvPr id="8" name="TextBox 7"/>
          <p:cNvSpPr txBox="1"/>
          <p:nvPr/>
        </p:nvSpPr>
        <p:spPr>
          <a:xfrm>
            <a:off x="1691680" y="5960747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Georgia" pitchFamily="18" charset="0"/>
                <a:cs typeface="Times New Roman" pitchFamily="18" charset="0"/>
              </a:rPr>
              <a:t>Nogavice</a:t>
            </a:r>
            <a:r>
              <a:rPr lang="en-US" sz="24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Georgia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Georgia" pitchFamily="18" charset="0"/>
                <a:cs typeface="Times New Roman" pitchFamily="18" charset="0"/>
              </a:rPr>
              <a:t>bragetom</a:t>
            </a:r>
            <a:endParaRPr lang="en-US" sz="2400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07218"/>
            <a:ext cx="4320480" cy="31683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9592" y="400506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●</a:t>
            </a:r>
            <a:r>
              <a:rPr lang="x-none" sz="20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Obuća</a:t>
            </a:r>
            <a:r>
              <a:rPr lang="en-US" sz="24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je od </a:t>
            </a:r>
            <a:r>
              <a:rPr lang="en-US" sz="24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meke</a:t>
            </a:r>
            <a:r>
              <a:rPr lang="en-US" sz="24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kože</a:t>
            </a:r>
            <a:r>
              <a:rPr lang="en-US" sz="24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dugim</a:t>
            </a:r>
            <a:r>
              <a:rPr lang="en-US" sz="24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ispunjenim</a:t>
            </a:r>
            <a:r>
              <a:rPr lang="en-US" sz="24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vrhom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82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LIKA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5087" y="260648"/>
            <a:ext cx="8352928" cy="5035650"/>
          </a:xfrm>
        </p:spPr>
      </p:pic>
      <p:sp>
        <p:nvSpPr>
          <p:cNvPr id="2" name="TextBox 1"/>
          <p:cNvSpPr txBox="1"/>
          <p:nvPr/>
        </p:nvSpPr>
        <p:spPr>
          <a:xfrm>
            <a:off x="755576" y="5517232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 smtClean="0">
                <a:latin typeface="Bell MT" pitchFamily="18" charset="0"/>
              </a:rPr>
              <a:t>● </a:t>
            </a:r>
            <a:r>
              <a:rPr lang="x-none" sz="2400" i="1" smtClean="0"/>
              <a:t>I</a:t>
            </a:r>
            <a:r>
              <a:rPr lang="vi-VN" sz="2400" i="1" dirty="0" smtClean="0"/>
              <a:t>spod poda zamka Langerberg iz 15. veka u Austriji pronađen</a:t>
            </a:r>
            <a:r>
              <a:rPr lang="sr-Latn-RS" sz="2400" i="1" dirty="0" smtClean="0"/>
              <a:t> </a:t>
            </a:r>
            <a:r>
              <a:rPr lang="sr-Latn-RS" sz="2400" i="1" dirty="0" smtClean="0">
                <a:latin typeface="Arial" pitchFamily="34" charset="0"/>
                <a:cs typeface="Arial" pitchFamily="34" charset="0"/>
              </a:rPr>
              <a:t>je</a:t>
            </a:r>
            <a:r>
              <a:rPr lang="sr-Latn-RS" sz="2400" i="1" dirty="0" smtClean="0"/>
              <a:t> </a:t>
            </a:r>
            <a:r>
              <a:rPr lang="vi-VN" sz="2400" i="1" dirty="0" smtClean="0"/>
              <a:t>ženski </a:t>
            </a:r>
            <a:r>
              <a:rPr lang="vi-VN" sz="2400" i="1" dirty="0"/>
              <a:t>donji </a:t>
            </a:r>
            <a:r>
              <a:rPr lang="vi-VN" sz="2400" i="1" dirty="0" smtClean="0"/>
              <a:t>veš</a:t>
            </a:r>
            <a:endParaRPr lang="en-US" sz="2400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pPr algn="l" fontAlgn="base"/>
            <a:r>
              <a:rPr lang="en-US" b="1" dirty="0" err="1">
                <a:solidFill>
                  <a:srgbClr val="333333"/>
                </a:solidFill>
                <a:latin typeface="Engravers MT" pitchFamily="18" charset="0"/>
              </a:rPr>
              <a:t>Vizantijski</a:t>
            </a:r>
            <a:r>
              <a:rPr lang="en-US" b="1" dirty="0">
                <a:solidFill>
                  <a:srgbClr val="333333"/>
                </a:solidFill>
                <a:latin typeface="Engravers MT" pitchFamily="18" charset="0"/>
              </a:rPr>
              <a:t> </a:t>
            </a:r>
            <a:r>
              <a:rPr lang="en-US" b="1" dirty="0" err="1">
                <a:solidFill>
                  <a:srgbClr val="333333"/>
                </a:solidFill>
                <a:latin typeface="Engravers MT" pitchFamily="18" charset="0"/>
              </a:rPr>
              <a:t>kostim</a:t>
            </a:r>
            <a:r>
              <a:rPr lang="en-US" b="1" dirty="0">
                <a:solidFill>
                  <a:srgbClr val="333333"/>
                </a:solidFill>
                <a:latin typeface="Georgia"/>
              </a:rPr>
              <a:t/>
            </a:r>
            <a:br>
              <a:rPr lang="en-US" b="1" dirty="0">
                <a:solidFill>
                  <a:srgbClr val="333333"/>
                </a:solidFill>
                <a:latin typeface="Georgia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764704"/>
            <a:ext cx="8260186" cy="5852160"/>
          </a:xfrm>
        </p:spPr>
      </p:pic>
    </p:spTree>
    <p:extLst>
      <p:ext uri="{BB962C8B-B14F-4D97-AF65-F5344CB8AC3E}">
        <p14:creationId xmlns:p14="http://schemas.microsoft.com/office/powerpoint/2010/main" xmlns="" val="155054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5877272"/>
            <a:ext cx="8208912" cy="824955"/>
          </a:xfrm>
        </p:spPr>
        <p:txBody>
          <a:bodyPr>
            <a:normAutofit/>
          </a:bodyPr>
          <a:lstStyle/>
          <a:p>
            <a:r>
              <a:rPr lang="sr-Latn-RS" sz="4000" i="1" dirty="0" smtClean="0">
                <a:latin typeface="+mj-lt"/>
              </a:rPr>
              <a:t>Justinijan i njegova svita</a:t>
            </a:r>
            <a:endParaRPr lang="en-US" sz="4000" i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546" y="260717"/>
            <a:ext cx="8388424" cy="545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7320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0112" y="4653136"/>
            <a:ext cx="3563888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x-none" sz="2400" i="1" smtClean="0">
                <a:solidFill>
                  <a:srgbClr val="262626"/>
                </a:solidFill>
                <a:latin typeface="Calibri"/>
                <a:cs typeface="Calibri"/>
              </a:rPr>
              <a:t>●  </a:t>
            </a:r>
            <a:r>
              <a:rPr lang="sr-Latn-RS" i="1" dirty="0" err="1">
                <a:solidFill>
                  <a:srgbClr val="262626"/>
                </a:solidFill>
                <a:latin typeface="Cambria" pitchFamily="18" charset="0"/>
              </a:rPr>
              <a:t>P</a:t>
            </a:r>
            <a:r>
              <a:rPr lang="en-US" i="1" dirty="0" err="1" smtClean="0">
                <a:solidFill>
                  <a:srgbClr val="262626"/>
                </a:solidFill>
                <a:latin typeface="Cambria" pitchFamily="18" charset="0"/>
              </a:rPr>
              <a:t>urpur</a:t>
            </a:r>
            <a:r>
              <a:rPr lang="en-US" i="1" dirty="0" smtClean="0">
                <a:solidFill>
                  <a:srgbClr val="262626"/>
                </a:solidFill>
                <a:latin typeface="Cambria" pitchFamily="18" charset="0"/>
              </a:rPr>
              <a:t> </a:t>
            </a:r>
            <a:r>
              <a:rPr lang="en-US" i="1" dirty="0" err="1">
                <a:solidFill>
                  <a:srgbClr val="262626"/>
                </a:solidFill>
                <a:latin typeface="Cambria" pitchFamily="18" charset="0"/>
              </a:rPr>
              <a:t>sa</a:t>
            </a:r>
            <a:r>
              <a:rPr lang="en-US" i="1" dirty="0">
                <a:solidFill>
                  <a:srgbClr val="262626"/>
                </a:solidFill>
                <a:latin typeface="Cambria" pitchFamily="18" charset="0"/>
              </a:rPr>
              <a:t> </a:t>
            </a:r>
            <a:r>
              <a:rPr lang="en-US" i="1" dirty="0" err="1">
                <a:solidFill>
                  <a:srgbClr val="262626"/>
                </a:solidFill>
                <a:latin typeface="Cambria" pitchFamily="18" charset="0"/>
              </a:rPr>
              <a:t>zlatnim</a:t>
            </a:r>
            <a:r>
              <a:rPr lang="en-US" i="1" dirty="0">
                <a:solidFill>
                  <a:srgbClr val="262626"/>
                </a:solidFill>
                <a:latin typeface="Cambria" pitchFamily="18" charset="0"/>
              </a:rPr>
              <a:t> </a:t>
            </a:r>
            <a:r>
              <a:rPr lang="en-US" i="1" dirty="0" err="1" smtClean="0">
                <a:solidFill>
                  <a:srgbClr val="262626"/>
                </a:solidFill>
                <a:latin typeface="Cambria" pitchFamily="18" charset="0"/>
              </a:rPr>
              <a:t>vezom</a:t>
            </a:r>
            <a:endParaRPr lang="en-US" i="1" dirty="0">
              <a:latin typeface="Cambri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205251"/>
            <a:ext cx="3251151" cy="3981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572" y="205252"/>
            <a:ext cx="527685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127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838200"/>
            <a:ext cx="35283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2400" b="1" dirty="0" smtClean="0"/>
          </a:p>
          <a:p>
            <a:pPr fontAlgn="base"/>
            <a:r>
              <a:rPr lang="en-US" sz="2400" b="1" i="1" dirty="0" smtClean="0">
                <a:latin typeface="Baskerville Old Face" pitchFamily="18" charset="0"/>
              </a:rPr>
              <a:t> - </a:t>
            </a:r>
            <a:r>
              <a:rPr lang="x-none" sz="2400" b="1" i="1" dirty="0" err="1" smtClean="0">
                <a:latin typeface="Baskerville Old Face" pitchFamily="18" charset="0"/>
              </a:rPr>
              <a:t>H</a:t>
            </a:r>
            <a:r>
              <a:rPr lang="en-US" sz="2400" b="1" i="1" dirty="0" err="1" smtClean="0">
                <a:latin typeface="Baskerville Old Face" pitchFamily="18" charset="0"/>
              </a:rPr>
              <a:t>omerov</a:t>
            </a:r>
            <a:r>
              <a:rPr lang="en-US" sz="2400" b="1" i="1" dirty="0" smtClean="0">
                <a:latin typeface="Baskerville Old Face" pitchFamily="18" charset="0"/>
              </a:rPr>
              <a:t> period (IX – VIII </a:t>
            </a:r>
            <a:r>
              <a:rPr lang="en-US" sz="2400" b="1" i="1" dirty="0" err="1" smtClean="0">
                <a:latin typeface="Baskerville Old Face" pitchFamily="18" charset="0"/>
              </a:rPr>
              <a:t>vek</a:t>
            </a:r>
            <a:r>
              <a:rPr lang="en-US" sz="2400" b="1" i="1" dirty="0" smtClean="0">
                <a:latin typeface="Baskerville Old Face" pitchFamily="18" charset="0"/>
              </a:rPr>
              <a:t> </a:t>
            </a:r>
            <a:r>
              <a:rPr lang="en-US" sz="2400" b="1" i="1" dirty="0" err="1" smtClean="0">
                <a:latin typeface="Baskerville Old Face" pitchFamily="18" charset="0"/>
              </a:rPr>
              <a:t>p.n.e</a:t>
            </a:r>
            <a:r>
              <a:rPr lang="en-US" sz="2400" b="1" i="1" dirty="0" smtClean="0">
                <a:latin typeface="Baskerville Old Face" pitchFamily="18" charset="0"/>
              </a:rPr>
              <a:t>.)</a:t>
            </a:r>
            <a:endParaRPr lang="x-none" sz="2400" b="1" i="1" dirty="0" smtClean="0">
              <a:latin typeface="Baskerville Old Face" pitchFamily="18" charset="0"/>
            </a:endParaRPr>
          </a:p>
          <a:p>
            <a:pPr fontAlgn="base"/>
            <a:endParaRPr lang="en-US" sz="2400" b="1" i="1" dirty="0" smtClean="0">
              <a:latin typeface="Baskerville Old Face" pitchFamily="18" charset="0"/>
            </a:endParaRPr>
          </a:p>
          <a:p>
            <a:pPr fontAlgn="base"/>
            <a:r>
              <a:rPr lang="en-US" sz="2400" b="1" i="1" dirty="0" smtClean="0">
                <a:latin typeface="Baskerville Old Face" pitchFamily="18" charset="0"/>
              </a:rPr>
              <a:t> - </a:t>
            </a:r>
            <a:r>
              <a:rPr lang="x-none" sz="2400" b="1" i="1" dirty="0" err="1" smtClean="0">
                <a:latin typeface="Baskerville Old Face" pitchFamily="18" charset="0"/>
              </a:rPr>
              <a:t>A</a:t>
            </a:r>
            <a:r>
              <a:rPr lang="en-US" sz="2400" b="1" i="1" dirty="0" err="1" smtClean="0">
                <a:latin typeface="Baskerville Old Face" pitchFamily="18" charset="0"/>
              </a:rPr>
              <a:t>rhajski</a:t>
            </a:r>
            <a:r>
              <a:rPr lang="en-US" sz="2400" b="1" i="1" dirty="0" smtClean="0">
                <a:latin typeface="Baskerville Old Face" pitchFamily="18" charset="0"/>
              </a:rPr>
              <a:t> period (VIII – VI </a:t>
            </a:r>
            <a:r>
              <a:rPr lang="en-US" sz="2400" b="1" i="1" dirty="0" err="1" smtClean="0">
                <a:latin typeface="Baskerville Old Face" pitchFamily="18" charset="0"/>
              </a:rPr>
              <a:t>vek</a:t>
            </a:r>
            <a:r>
              <a:rPr lang="en-US" sz="2400" b="1" i="1" dirty="0" smtClean="0">
                <a:latin typeface="Baskerville Old Face" pitchFamily="18" charset="0"/>
              </a:rPr>
              <a:t> </a:t>
            </a:r>
            <a:r>
              <a:rPr lang="en-US" sz="2400" b="1" i="1" dirty="0" err="1" smtClean="0">
                <a:latin typeface="Baskerville Old Face" pitchFamily="18" charset="0"/>
              </a:rPr>
              <a:t>p.n.e</a:t>
            </a:r>
            <a:r>
              <a:rPr lang="en-US" sz="2400" b="1" i="1" dirty="0" smtClean="0">
                <a:latin typeface="Baskerville Old Face" pitchFamily="18" charset="0"/>
              </a:rPr>
              <a:t>.)</a:t>
            </a:r>
            <a:endParaRPr lang="x-none" sz="2400" b="1" i="1" dirty="0" smtClean="0">
              <a:latin typeface="Baskerville Old Face" pitchFamily="18" charset="0"/>
            </a:endParaRPr>
          </a:p>
          <a:p>
            <a:pPr fontAlgn="base"/>
            <a:endParaRPr lang="en-US" sz="2400" b="1" i="1" dirty="0" smtClean="0">
              <a:latin typeface="Baskerville Old Face" pitchFamily="18" charset="0"/>
            </a:endParaRPr>
          </a:p>
          <a:p>
            <a:pPr fontAlgn="base"/>
            <a:r>
              <a:rPr lang="en-US" sz="2400" b="1" i="1" dirty="0" smtClean="0">
                <a:latin typeface="Baskerville Old Face" pitchFamily="18" charset="0"/>
              </a:rPr>
              <a:t> - </a:t>
            </a:r>
            <a:r>
              <a:rPr lang="x-none" sz="2400" b="1" i="1" dirty="0" err="1" smtClean="0">
                <a:latin typeface="Baskerville Old Face" pitchFamily="18" charset="0"/>
              </a:rPr>
              <a:t>K</a:t>
            </a:r>
            <a:r>
              <a:rPr lang="en-US" sz="2400" b="1" i="1" dirty="0" err="1" smtClean="0">
                <a:latin typeface="Baskerville Old Face" pitchFamily="18" charset="0"/>
              </a:rPr>
              <a:t>lasičan</a:t>
            </a:r>
            <a:r>
              <a:rPr lang="en-US" sz="2400" b="1" i="1" dirty="0" smtClean="0">
                <a:latin typeface="Baskerville Old Face" pitchFamily="18" charset="0"/>
              </a:rPr>
              <a:t> </a:t>
            </a:r>
            <a:r>
              <a:rPr lang="en-US" sz="2400" b="1" i="1" dirty="0" err="1" smtClean="0">
                <a:latin typeface="Baskerville Old Face" pitchFamily="18" charset="0"/>
              </a:rPr>
              <a:t>perod</a:t>
            </a:r>
            <a:r>
              <a:rPr lang="en-US" sz="2400" b="1" i="1" dirty="0" smtClean="0">
                <a:latin typeface="Baskerville Old Face" pitchFamily="18" charset="0"/>
              </a:rPr>
              <a:t> (V – IV </a:t>
            </a:r>
            <a:r>
              <a:rPr lang="en-US" sz="2400" b="1" i="1" dirty="0" err="1" smtClean="0">
                <a:latin typeface="Baskerville Old Face" pitchFamily="18" charset="0"/>
              </a:rPr>
              <a:t>vek</a:t>
            </a:r>
            <a:r>
              <a:rPr lang="en-US" sz="2400" b="1" i="1" dirty="0" smtClean="0">
                <a:latin typeface="Baskerville Old Face" pitchFamily="18" charset="0"/>
              </a:rPr>
              <a:t> </a:t>
            </a:r>
            <a:r>
              <a:rPr lang="en-US" sz="2400" b="1" i="1" dirty="0" err="1" smtClean="0">
                <a:latin typeface="Baskerville Old Face" pitchFamily="18" charset="0"/>
              </a:rPr>
              <a:t>p.n.e</a:t>
            </a:r>
            <a:r>
              <a:rPr lang="en-US" sz="2400" b="1" i="1" dirty="0" smtClean="0">
                <a:latin typeface="Baskerville Old Face" pitchFamily="18" charset="0"/>
              </a:rPr>
              <a:t>.)</a:t>
            </a:r>
            <a:endParaRPr lang="x-none" sz="2400" b="1" i="1" dirty="0" smtClean="0">
              <a:latin typeface="Baskerville Old Face" pitchFamily="18" charset="0"/>
            </a:endParaRPr>
          </a:p>
          <a:p>
            <a:pPr fontAlgn="base"/>
            <a:endParaRPr lang="en-US" sz="2400" b="1" i="1" dirty="0" smtClean="0">
              <a:latin typeface="Baskerville Old Face" pitchFamily="18" charset="0"/>
            </a:endParaRPr>
          </a:p>
          <a:p>
            <a:pPr fontAlgn="base"/>
            <a:r>
              <a:rPr lang="en-US" sz="2400" b="1" i="1" dirty="0" smtClean="0">
                <a:latin typeface="Baskerville Old Face" pitchFamily="18" charset="0"/>
              </a:rPr>
              <a:t> - </a:t>
            </a:r>
            <a:r>
              <a:rPr lang="x-none" sz="2400" b="1" i="1" dirty="0" err="1" smtClean="0">
                <a:latin typeface="Baskerville Old Face" pitchFamily="18" charset="0"/>
              </a:rPr>
              <a:t>H</a:t>
            </a:r>
            <a:r>
              <a:rPr lang="en-US" sz="2400" b="1" i="1" dirty="0" err="1" smtClean="0">
                <a:latin typeface="Baskerville Old Face" pitchFamily="18" charset="0"/>
              </a:rPr>
              <a:t>elenistički</a:t>
            </a:r>
            <a:r>
              <a:rPr lang="en-US" sz="2400" b="1" i="1" dirty="0" smtClean="0">
                <a:latin typeface="Baskerville Old Face" pitchFamily="18" charset="0"/>
              </a:rPr>
              <a:t> period (III – I </a:t>
            </a:r>
            <a:r>
              <a:rPr lang="en-US" sz="2400" b="1" i="1" dirty="0" err="1" smtClean="0">
                <a:latin typeface="Baskerville Old Face" pitchFamily="18" charset="0"/>
              </a:rPr>
              <a:t>vek</a:t>
            </a:r>
            <a:r>
              <a:rPr lang="en-US" sz="2400" b="1" i="1" dirty="0" smtClean="0">
                <a:latin typeface="Baskerville Old Face" pitchFamily="18" charset="0"/>
              </a:rPr>
              <a:t> </a:t>
            </a:r>
            <a:r>
              <a:rPr lang="en-US" sz="2400" b="1" i="1" dirty="0" err="1" smtClean="0">
                <a:latin typeface="Baskerville Old Face" pitchFamily="18" charset="0"/>
              </a:rPr>
              <a:t>p.n.e</a:t>
            </a:r>
            <a:r>
              <a:rPr lang="en-US" sz="2400" b="1" i="1" dirty="0" smtClean="0">
                <a:latin typeface="Baskerville Old Face" pitchFamily="18" charset="0"/>
              </a:rPr>
              <a:t>.)</a:t>
            </a:r>
            <a:endParaRPr lang="en-US" sz="2400" b="1" i="1" dirty="0">
              <a:latin typeface="Baskerville Old Face" pitchFamily="18" charset="0"/>
            </a:endParaRPr>
          </a:p>
        </p:txBody>
      </p:sp>
      <p:pic>
        <p:nvPicPr>
          <p:cNvPr id="9" name="Picture 8" descr="242341_baklja-601-afp-aris-messinis_ori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609600"/>
            <a:ext cx="4953000" cy="556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404663"/>
            <a:ext cx="4320480" cy="583264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415" y="404664"/>
            <a:ext cx="4232561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646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81000"/>
            <a:ext cx="8155632" cy="59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548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8136904" cy="72008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262626"/>
                </a:solidFill>
                <a:latin typeface="Helvetica Neue"/>
              </a:rPr>
              <a:t> </a:t>
            </a:r>
            <a:r>
              <a:rPr lang="en-US" i="1" dirty="0">
                <a:solidFill>
                  <a:srgbClr val="262626"/>
                </a:solidFill>
                <a:latin typeface="Georgia" pitchFamily="18" charset="0"/>
              </a:rPr>
              <a:t>I </a:t>
            </a:r>
            <a:r>
              <a:rPr lang="en-US" i="1" dirty="0" err="1">
                <a:solidFill>
                  <a:srgbClr val="262626"/>
                </a:solidFill>
                <a:latin typeface="Georgia" pitchFamily="18" charset="0"/>
              </a:rPr>
              <a:t>muškarci</a:t>
            </a:r>
            <a:r>
              <a:rPr lang="en-US" i="1" dirty="0">
                <a:solidFill>
                  <a:srgbClr val="262626"/>
                </a:solidFill>
                <a:latin typeface="Georgia" pitchFamily="18" charset="0"/>
              </a:rPr>
              <a:t> i </a:t>
            </a:r>
            <a:r>
              <a:rPr lang="en-US" i="1" dirty="0" err="1">
                <a:solidFill>
                  <a:srgbClr val="262626"/>
                </a:solidFill>
                <a:latin typeface="Georgia" pitchFamily="18" charset="0"/>
              </a:rPr>
              <a:t>žene</a:t>
            </a:r>
            <a:r>
              <a:rPr lang="en-US" i="1" dirty="0">
                <a:solidFill>
                  <a:srgbClr val="262626"/>
                </a:solidFill>
                <a:latin typeface="Georgia" pitchFamily="18" charset="0"/>
              </a:rPr>
              <a:t> nose </a:t>
            </a:r>
            <a:r>
              <a:rPr lang="en-US" i="1" dirty="0" err="1">
                <a:solidFill>
                  <a:srgbClr val="262626"/>
                </a:solidFill>
                <a:latin typeface="Georgia" pitchFamily="18" charset="0"/>
              </a:rPr>
              <a:t>puno</a:t>
            </a:r>
            <a:r>
              <a:rPr lang="en-US" i="1" dirty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en-US" i="1" dirty="0" err="1">
                <a:solidFill>
                  <a:srgbClr val="262626"/>
                </a:solidFill>
                <a:latin typeface="Georgia" pitchFamily="18" charset="0"/>
              </a:rPr>
              <a:t>teškog</a:t>
            </a:r>
            <a:r>
              <a:rPr lang="en-US" i="1" dirty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en-US" i="1" dirty="0" err="1">
                <a:solidFill>
                  <a:srgbClr val="262626"/>
                </a:solidFill>
                <a:latin typeface="Georgia" pitchFamily="18" charset="0"/>
              </a:rPr>
              <a:t>zlatnog</a:t>
            </a:r>
            <a:r>
              <a:rPr lang="en-US" i="1" dirty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en-US" i="1" dirty="0" err="1">
                <a:solidFill>
                  <a:srgbClr val="262626"/>
                </a:solidFill>
                <a:latin typeface="Georgia" pitchFamily="18" charset="0"/>
              </a:rPr>
              <a:t>nakita</a:t>
            </a:r>
            <a:r>
              <a:rPr lang="en-US" i="1" dirty="0">
                <a:solidFill>
                  <a:srgbClr val="262626"/>
                </a:solidFill>
                <a:latin typeface="Georgia" pitchFamily="18" charset="0"/>
              </a:rPr>
              <a:t>, </a:t>
            </a:r>
            <a:r>
              <a:rPr lang="en-US" i="1" dirty="0" err="1">
                <a:solidFill>
                  <a:srgbClr val="262626"/>
                </a:solidFill>
                <a:latin typeface="Georgia" pitchFamily="18" charset="0"/>
              </a:rPr>
              <a:t>ukrašenog</a:t>
            </a:r>
            <a:r>
              <a:rPr lang="en-US" i="1" dirty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en-US" i="1" dirty="0" err="1">
                <a:solidFill>
                  <a:srgbClr val="262626"/>
                </a:solidFill>
                <a:latin typeface="Georgia" pitchFamily="18" charset="0"/>
              </a:rPr>
              <a:t>biserima</a:t>
            </a:r>
            <a:r>
              <a:rPr lang="en-US" i="1" dirty="0">
                <a:solidFill>
                  <a:srgbClr val="262626"/>
                </a:solidFill>
                <a:latin typeface="Georgia" pitchFamily="18" charset="0"/>
              </a:rPr>
              <a:t> i </a:t>
            </a:r>
            <a:r>
              <a:rPr lang="en-US" i="1" dirty="0" err="1">
                <a:solidFill>
                  <a:srgbClr val="262626"/>
                </a:solidFill>
                <a:latin typeface="Georgia" pitchFamily="18" charset="0"/>
              </a:rPr>
              <a:t>dragim</a:t>
            </a:r>
            <a:r>
              <a:rPr lang="en-US" i="1" dirty="0">
                <a:solidFill>
                  <a:srgbClr val="262626"/>
                </a:solidFill>
                <a:latin typeface="Georgia" pitchFamily="18" charset="0"/>
              </a:rPr>
              <a:t> </a:t>
            </a:r>
            <a:r>
              <a:rPr lang="en-US" i="1" dirty="0" err="1" smtClean="0">
                <a:solidFill>
                  <a:srgbClr val="262626"/>
                </a:solidFill>
                <a:latin typeface="Georgia" pitchFamily="18" charset="0"/>
              </a:rPr>
              <a:t>kamenjem</a:t>
            </a:r>
            <a:r>
              <a:rPr lang="en-US" dirty="0" smtClean="0">
                <a:solidFill>
                  <a:srgbClr val="262626"/>
                </a:solidFill>
                <a:latin typeface="Helvetica Neue"/>
              </a:rPr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8759"/>
            <a:ext cx="4104456" cy="5202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268760"/>
            <a:ext cx="4355976" cy="52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901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332656"/>
            <a:ext cx="5832648" cy="5601028"/>
          </a:xfrm>
        </p:spPr>
      </p:pic>
    </p:spTree>
    <p:extLst>
      <p:ext uri="{BB962C8B-B14F-4D97-AF65-F5344CB8AC3E}">
        <p14:creationId xmlns:p14="http://schemas.microsoft.com/office/powerpoint/2010/main" xmlns="" val="204172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3789040"/>
            <a:ext cx="5276850" cy="27051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77" y="116632"/>
            <a:ext cx="5270719" cy="3456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241226"/>
            <a:ext cx="2592288" cy="306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651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60648"/>
            <a:ext cx="4902670" cy="3151717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260648"/>
            <a:ext cx="3024336" cy="6480720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5" y="3573015"/>
            <a:ext cx="2808313" cy="313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79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68760"/>
          </a:xfrm>
        </p:spPr>
        <p:txBody>
          <a:bodyPr>
            <a:normAutofit fontScale="90000"/>
          </a:bodyPr>
          <a:lstStyle/>
          <a:p>
            <a:pPr algn="l" fontAlgn="base"/>
            <a:r>
              <a:rPr lang="en-US" sz="4900" b="1" i="1" dirty="0" err="1">
                <a:solidFill>
                  <a:srgbClr val="333333"/>
                </a:solidFill>
                <a:latin typeface="Palatino Linotype" pitchFamily="18" charset="0"/>
                <a:cs typeface="Aparajita" pitchFamily="34" charset="0"/>
              </a:rPr>
              <a:t>Srpski</a:t>
            </a:r>
            <a:r>
              <a:rPr lang="en-US" sz="4900" b="1" i="1" dirty="0">
                <a:solidFill>
                  <a:srgbClr val="333333"/>
                </a:solidFill>
                <a:latin typeface="Palatino Linotype" pitchFamily="18" charset="0"/>
                <a:cs typeface="Aparajita" pitchFamily="34" charset="0"/>
              </a:rPr>
              <a:t> </a:t>
            </a:r>
            <a:r>
              <a:rPr lang="en-US" sz="4900" b="1" i="1" dirty="0" err="1">
                <a:solidFill>
                  <a:srgbClr val="333333"/>
                </a:solidFill>
                <a:latin typeface="Palatino Linotype" pitchFamily="18" charset="0"/>
                <a:cs typeface="Aparajita" pitchFamily="34" charset="0"/>
              </a:rPr>
              <a:t>srednjovekovni</a:t>
            </a:r>
            <a:r>
              <a:rPr lang="en-US" sz="4900" b="1" i="1" dirty="0">
                <a:solidFill>
                  <a:srgbClr val="333333"/>
                </a:solidFill>
                <a:latin typeface="Palatino Linotype" pitchFamily="18" charset="0"/>
                <a:cs typeface="Aparajita" pitchFamily="34" charset="0"/>
              </a:rPr>
              <a:t> </a:t>
            </a:r>
            <a:r>
              <a:rPr lang="en-US" sz="4900" b="1" i="1" dirty="0" err="1">
                <a:solidFill>
                  <a:srgbClr val="333333"/>
                </a:solidFill>
                <a:latin typeface="Palatino Linotype" pitchFamily="18" charset="0"/>
                <a:cs typeface="Aparajita" pitchFamily="34" charset="0"/>
              </a:rPr>
              <a:t>kostim</a:t>
            </a:r>
            <a:r>
              <a:rPr lang="en-US" b="1" dirty="0">
                <a:solidFill>
                  <a:srgbClr val="333333"/>
                </a:solidFill>
                <a:latin typeface="Palatino Linotype" pitchFamily="18" charset="0"/>
              </a:rPr>
              <a:t/>
            </a:r>
            <a:br>
              <a:rPr lang="en-US" b="1" dirty="0">
                <a:solidFill>
                  <a:srgbClr val="333333"/>
                </a:solidFill>
                <a:latin typeface="Palatino Linotype" pitchFamily="18" charset="0"/>
              </a:rPr>
            </a:br>
            <a:endParaRPr lang="en-US" dirty="0">
              <a:latin typeface="Palatino Linotyp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3789040"/>
            <a:ext cx="3347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Arial Rounded MT Bold" pitchFamily="34" charset="0"/>
                <a:cs typeface="Calibri"/>
              </a:rPr>
              <a:t>● </a:t>
            </a:r>
            <a:r>
              <a:rPr lang="en-US" sz="2200" i="1" dirty="0" err="1" smtClean="0">
                <a:latin typeface="Arial Rounded MT Bold" pitchFamily="34" charset="0"/>
              </a:rPr>
              <a:t>Ruganje</a:t>
            </a:r>
            <a:r>
              <a:rPr lang="en-US" sz="2200" i="1" dirty="0" smtClean="0">
                <a:latin typeface="Arial Rounded MT Bold" pitchFamily="34" charset="0"/>
              </a:rPr>
              <a:t> </a:t>
            </a:r>
            <a:r>
              <a:rPr lang="en-US" sz="2200" i="1" dirty="0" err="1">
                <a:latin typeface="Arial Rounded MT Bold" pitchFamily="34" charset="0"/>
              </a:rPr>
              <a:t>Hristu</a:t>
            </a:r>
            <a:r>
              <a:rPr lang="en-US" sz="2200" i="1" dirty="0">
                <a:latin typeface="Arial Rounded MT Bold" pitchFamily="34" charset="0"/>
              </a:rPr>
              <a:t>, </a:t>
            </a:r>
            <a:r>
              <a:rPr lang="en-US" sz="2200" i="1" dirty="0" err="1">
                <a:latin typeface="Arial Rounded MT Bold" pitchFamily="34" charset="0"/>
              </a:rPr>
              <a:t>manastir</a:t>
            </a:r>
            <a:r>
              <a:rPr lang="en-US" sz="2200" i="1" dirty="0">
                <a:latin typeface="Arial Rounded MT Bold" pitchFamily="34" charset="0"/>
              </a:rPr>
              <a:t> </a:t>
            </a:r>
            <a:r>
              <a:rPr lang="en-US" sz="2200" i="1" dirty="0" err="1">
                <a:latin typeface="Arial Rounded MT Bold" pitchFamily="34" charset="0"/>
              </a:rPr>
              <a:t>staro</a:t>
            </a:r>
            <a:r>
              <a:rPr lang="en-US" sz="2200" i="1" dirty="0">
                <a:latin typeface="Arial Rounded MT Bold" pitchFamily="34" charset="0"/>
              </a:rPr>
              <a:t> </a:t>
            </a:r>
            <a:r>
              <a:rPr lang="en-US" sz="2200" i="1" dirty="0" err="1">
                <a:latin typeface="Arial Rounded MT Bold" pitchFamily="34" charset="0"/>
              </a:rPr>
              <a:t>Nagoričino</a:t>
            </a:r>
            <a:r>
              <a:rPr lang="en-US" sz="2200" i="1" dirty="0">
                <a:latin typeface="Arial Rounded MT Bold" pitchFamily="34" charset="0"/>
              </a:rPr>
              <a:t> (1317/18</a:t>
            </a:r>
            <a:r>
              <a:rPr lang="en-US" sz="2200" i="1" dirty="0" smtClean="0">
                <a:latin typeface="Arial Rounded MT Bold" pitchFamily="34" charset="0"/>
              </a:rPr>
              <a:t>).</a:t>
            </a:r>
            <a:br>
              <a:rPr lang="en-US" sz="2200" i="1" dirty="0" smtClean="0">
                <a:latin typeface="Arial Rounded MT Bold" pitchFamily="34" charset="0"/>
              </a:rPr>
            </a:br>
            <a:r>
              <a:rPr lang="en-US" sz="2200" i="1" dirty="0" smtClean="0">
                <a:latin typeface="Arial Rounded MT Bold" pitchFamily="34" charset="0"/>
              </a:rPr>
              <a:t> </a:t>
            </a:r>
            <a:r>
              <a:rPr lang="en-US" sz="2200" i="1" dirty="0">
                <a:latin typeface="Arial Rounded MT Bold" pitchFamily="34" charset="0"/>
              </a:rPr>
              <a:t>U </a:t>
            </a:r>
            <a:r>
              <a:rPr lang="en-US" sz="2200" i="1" dirty="0" err="1">
                <a:latin typeface="Arial Rounded MT Bold" pitchFamily="34" charset="0"/>
              </a:rPr>
              <a:t>donjem</a:t>
            </a:r>
            <a:r>
              <a:rPr lang="en-US" sz="2200" i="1" dirty="0">
                <a:latin typeface="Arial Rounded MT Bold" pitchFamily="34" charset="0"/>
              </a:rPr>
              <a:t> </a:t>
            </a:r>
            <a:r>
              <a:rPr lang="en-US" sz="2200" i="1" dirty="0" err="1">
                <a:latin typeface="Arial Rounded MT Bold" pitchFamily="34" charset="0"/>
              </a:rPr>
              <a:t>delu</a:t>
            </a:r>
            <a:r>
              <a:rPr lang="en-US" sz="2200" i="1" dirty="0">
                <a:latin typeface="Arial Rounded MT Bold" pitchFamily="34" charset="0"/>
              </a:rPr>
              <a:t> </a:t>
            </a:r>
            <a:r>
              <a:rPr lang="en-US" sz="2200" i="1" dirty="0" err="1">
                <a:latin typeface="Arial Rounded MT Bold" pitchFamily="34" charset="0"/>
              </a:rPr>
              <a:t>slike</a:t>
            </a:r>
            <a:r>
              <a:rPr lang="en-US" sz="2200" i="1" dirty="0">
                <a:latin typeface="Arial Rounded MT Bold" pitchFamily="34" charset="0"/>
              </a:rPr>
              <a:t> </a:t>
            </a:r>
            <a:r>
              <a:rPr lang="en-US" sz="2200" i="1" dirty="0" err="1">
                <a:latin typeface="Arial Rounded MT Bold" pitchFamily="34" charset="0"/>
              </a:rPr>
              <a:t>prikazani</a:t>
            </a:r>
            <a:r>
              <a:rPr lang="en-US" sz="2200" i="1" dirty="0">
                <a:latin typeface="Arial Rounded MT Bold" pitchFamily="34" charset="0"/>
              </a:rPr>
              <a:t> </a:t>
            </a:r>
            <a:r>
              <a:rPr lang="en-US" sz="2200" i="1" dirty="0" err="1">
                <a:latin typeface="Arial Rounded MT Bold" pitchFamily="34" charset="0"/>
              </a:rPr>
              <a:t>su</a:t>
            </a:r>
            <a:r>
              <a:rPr lang="en-US" sz="2200" i="1" dirty="0">
                <a:latin typeface="Arial Rounded MT Bold" pitchFamily="34" charset="0"/>
              </a:rPr>
              <a:t> </a:t>
            </a:r>
            <a:r>
              <a:rPr lang="en-US" sz="2200" i="1" dirty="0" err="1">
                <a:latin typeface="Arial Rounded MT Bold" pitchFamily="34" charset="0"/>
              </a:rPr>
              <a:t>ljudi</a:t>
            </a:r>
            <a:r>
              <a:rPr lang="en-US" sz="2200" i="1" dirty="0">
                <a:latin typeface="Arial Rounded MT Bold" pitchFamily="34" charset="0"/>
              </a:rPr>
              <a:t> u </a:t>
            </a:r>
            <a:r>
              <a:rPr lang="en-US" sz="2200" i="1" dirty="0" err="1">
                <a:latin typeface="Arial Rounded MT Bold" pitchFamily="34" charset="0"/>
              </a:rPr>
              <a:t>seoskoj</a:t>
            </a:r>
            <a:r>
              <a:rPr lang="en-US" sz="2200" i="1" dirty="0">
                <a:latin typeface="Arial Rounded MT Bold" pitchFamily="34" charset="0"/>
              </a:rPr>
              <a:t> </a:t>
            </a:r>
            <a:r>
              <a:rPr lang="en-US" sz="2200" i="1" dirty="0" err="1">
                <a:latin typeface="Arial Rounded MT Bold" pitchFamily="34" charset="0"/>
              </a:rPr>
              <a:t>odeći</a:t>
            </a:r>
            <a:r>
              <a:rPr lang="en-US" sz="2200" i="1" dirty="0">
                <a:latin typeface="Arial Rounded MT Bold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836712"/>
            <a:ext cx="5328591" cy="521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13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762000"/>
            <a:ext cx="4329236" cy="9448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262626"/>
                </a:solidFill>
                <a:latin typeface="+mj-lt"/>
                <a:cs typeface="Arabic Typesetting" pitchFamily="66" charset="-78"/>
              </a:rPr>
              <a:t>● </a:t>
            </a:r>
            <a:r>
              <a:rPr lang="en-US" sz="2800" dirty="0" err="1" smtClean="0">
                <a:solidFill>
                  <a:srgbClr val="262626"/>
                </a:solidFill>
                <a:latin typeface="+mj-lt"/>
                <a:cs typeface="Arabic Typesetting" pitchFamily="66" charset="-78"/>
              </a:rPr>
              <a:t>Muška</a:t>
            </a:r>
            <a:r>
              <a:rPr lang="en-US" sz="2800" dirty="0" smtClean="0">
                <a:solidFill>
                  <a:srgbClr val="262626"/>
                </a:solidFill>
                <a:latin typeface="+mj-lt"/>
                <a:cs typeface="Arabic Typesetting" pitchFamily="66" charset="-78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+mj-lt"/>
                <a:cs typeface="Arabic Typesetting" pitchFamily="66" charset="-78"/>
              </a:rPr>
              <a:t>seljačka</a:t>
            </a:r>
            <a:r>
              <a:rPr lang="en-US" sz="2800" dirty="0">
                <a:solidFill>
                  <a:srgbClr val="262626"/>
                </a:solidFill>
                <a:latin typeface="+mj-lt"/>
                <a:cs typeface="Arabic Typesetting" pitchFamily="66" charset="-78"/>
              </a:rPr>
              <a:t> </a:t>
            </a:r>
            <a:r>
              <a:rPr lang="en-US" sz="2800" dirty="0" err="1" smtClean="0">
                <a:solidFill>
                  <a:srgbClr val="262626"/>
                </a:solidFill>
                <a:latin typeface="+mj-lt"/>
                <a:cs typeface="Arabic Typesetting" pitchFamily="66" charset="-78"/>
              </a:rPr>
              <a:t>nošnja</a:t>
            </a:r>
            <a:endParaRPr lang="en-US" sz="2800" dirty="0">
              <a:latin typeface="+mj-lt"/>
              <a:cs typeface="Arabic Typesetting" pitchFamily="66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80" y="304800"/>
            <a:ext cx="4669700" cy="624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5085184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211922"/>
                </a:solidFill>
                <a:latin typeface="Garamond" pitchFamily="18" charset="0"/>
              </a:rPr>
              <a:t>Pastiri, Pećka patrijaršija </a:t>
            </a:r>
            <a:r>
              <a:rPr lang="fi-FI" sz="2400" b="1" dirty="0" smtClean="0">
                <a:solidFill>
                  <a:srgbClr val="211922"/>
                </a:solidFill>
                <a:latin typeface="Garamond" pitchFamily="18" charset="0"/>
              </a:rPr>
              <a:t/>
            </a:r>
            <a:br>
              <a:rPr lang="fi-FI" sz="2400" b="1" dirty="0" smtClean="0">
                <a:solidFill>
                  <a:srgbClr val="211922"/>
                </a:solidFill>
                <a:latin typeface="Garamond" pitchFamily="18" charset="0"/>
              </a:rPr>
            </a:br>
            <a:r>
              <a:rPr lang="fi-FI" sz="2400" b="1" dirty="0" smtClean="0">
                <a:solidFill>
                  <a:srgbClr val="211922"/>
                </a:solidFill>
                <a:latin typeface="Garamond" pitchFamily="18" charset="0"/>
              </a:rPr>
              <a:t>(</a:t>
            </a:r>
            <a:r>
              <a:rPr lang="fi-FI" sz="2400" b="1" dirty="0">
                <a:solidFill>
                  <a:srgbClr val="211922"/>
                </a:solidFill>
                <a:latin typeface="Garamond" pitchFamily="18" charset="0"/>
              </a:rPr>
              <a:t>XIV vek)</a:t>
            </a:r>
            <a:endParaRPr lang="en-US" sz="2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33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620688"/>
            <a:ext cx="338437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60032" y="4607201"/>
            <a:ext cx="428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Garamond" pitchFamily="18" charset="0"/>
              </a:rPr>
              <a:t>Večera u domu Lazarevom – Bođani (XV – XVI vek)</a:t>
            </a:r>
            <a:endParaRPr lang="en-US" sz="2800" dirty="0">
              <a:latin typeface="Garamond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836712"/>
            <a:ext cx="428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262626"/>
                </a:solidFill>
                <a:latin typeface="+mj-lt"/>
                <a:cs typeface="Calibri"/>
              </a:rPr>
              <a:t>●</a:t>
            </a:r>
            <a:r>
              <a:rPr lang="en-US" sz="2800" dirty="0" smtClean="0">
                <a:solidFill>
                  <a:srgbClr val="262626"/>
                </a:solidFill>
                <a:latin typeface="Arial Rounded MT Bold" pitchFamily="34" charset="0"/>
                <a:cs typeface="Calibri"/>
              </a:rPr>
              <a:t> </a:t>
            </a:r>
            <a:r>
              <a:rPr lang="vi-VN" sz="2800" dirty="0" smtClean="0">
                <a:solidFill>
                  <a:srgbClr val="262626"/>
                </a:solidFill>
                <a:latin typeface="+mj-lt"/>
              </a:rPr>
              <a:t>Ženska </a:t>
            </a:r>
            <a:r>
              <a:rPr lang="vi-VN" sz="2800" dirty="0">
                <a:solidFill>
                  <a:srgbClr val="262626"/>
                </a:solidFill>
                <a:latin typeface="+mj-lt"/>
              </a:rPr>
              <a:t>seljačka </a:t>
            </a:r>
            <a:r>
              <a:rPr lang="vi-VN" sz="2800" dirty="0" smtClean="0">
                <a:solidFill>
                  <a:srgbClr val="262626"/>
                </a:solidFill>
                <a:latin typeface="+mj-lt"/>
              </a:rPr>
              <a:t>nošnja</a:t>
            </a:r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10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60648"/>
            <a:ext cx="4392488" cy="576063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262626"/>
                </a:solidFill>
                <a:cs typeface="Angsana New" pitchFamily="18" charset="-34"/>
              </a:rPr>
              <a:t>Muški</a:t>
            </a:r>
            <a:r>
              <a:rPr lang="en-US" dirty="0">
                <a:solidFill>
                  <a:srgbClr val="262626"/>
                </a:solidFill>
                <a:cs typeface="Angsana New" pitchFamily="18" charset="-34"/>
              </a:rPr>
              <a:t> </a:t>
            </a:r>
            <a:r>
              <a:rPr lang="en-US" dirty="0" err="1">
                <a:solidFill>
                  <a:srgbClr val="262626"/>
                </a:solidFill>
                <a:cs typeface="Angsana New" pitchFamily="18" charset="-34"/>
              </a:rPr>
              <a:t>plemićki</a:t>
            </a:r>
            <a:r>
              <a:rPr lang="en-US" dirty="0">
                <a:solidFill>
                  <a:srgbClr val="262626"/>
                </a:solidFill>
                <a:cs typeface="Angsana New" pitchFamily="18" charset="-34"/>
              </a:rPr>
              <a:t> </a:t>
            </a:r>
            <a:r>
              <a:rPr lang="en-US" dirty="0" err="1">
                <a:solidFill>
                  <a:srgbClr val="262626"/>
                </a:solidFill>
                <a:cs typeface="Angsana New" pitchFamily="18" charset="-34"/>
              </a:rPr>
              <a:t>kostim</a:t>
            </a:r>
            <a:r>
              <a:rPr lang="en-US" dirty="0">
                <a:solidFill>
                  <a:srgbClr val="262626"/>
                </a:solidFill>
                <a:cs typeface="Angsana New" pitchFamily="18" charset="-34"/>
              </a:rPr>
              <a:t> </a:t>
            </a:r>
            <a:endParaRPr lang="en-US" dirty="0">
              <a:cs typeface="Angsana New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594" y="869542"/>
            <a:ext cx="4320481" cy="58067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7152" y="5195054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abic Typesetting" pitchFamily="66" charset="-78"/>
                <a:cs typeface="Arabic Typesetting" pitchFamily="66" charset="-78"/>
              </a:rPr>
              <a:t>Župan</a:t>
            </a:r>
            <a:r>
              <a:rPr lang="en-US" sz="2800" dirty="0">
                <a:latin typeface="Arabic Typesetting" pitchFamily="66" charset="-78"/>
                <a:cs typeface="Arabic Typesetting" pitchFamily="66" charset="-78"/>
              </a:rPr>
              <a:t> Stefan </a:t>
            </a:r>
            <a:r>
              <a:rPr lang="en-US" sz="2800" dirty="0" err="1">
                <a:latin typeface="Arabic Typesetting" pitchFamily="66" charset="-78"/>
                <a:cs typeface="Arabic Typesetting" pitchFamily="66" charset="-78"/>
              </a:rPr>
              <a:t>sa</a:t>
            </a:r>
            <a:r>
              <a:rPr lang="en-US" sz="2800" dirty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800" dirty="0" err="1">
                <a:latin typeface="Arabic Typesetting" pitchFamily="66" charset="-78"/>
                <a:cs typeface="Arabic Typesetting" pitchFamily="66" charset="-78"/>
              </a:rPr>
              <a:t>bratom</a:t>
            </a:r>
            <a:r>
              <a:rPr lang="en-US" sz="2800" dirty="0">
                <a:latin typeface="Arabic Typesetting" pitchFamily="66" charset="-78"/>
                <a:cs typeface="Arabic Typesetting" pitchFamily="66" charset="-78"/>
              </a:rPr>
              <a:t> i </a:t>
            </a:r>
            <a:r>
              <a:rPr lang="en-US" sz="2800" dirty="0" err="1">
                <a:latin typeface="Arabic Typesetting" pitchFamily="66" charset="-78"/>
                <a:cs typeface="Arabic Typesetting" pitchFamily="66" charset="-78"/>
              </a:rPr>
              <a:t>ocem</a:t>
            </a:r>
            <a:r>
              <a:rPr lang="en-US" sz="2800" dirty="0">
                <a:latin typeface="Arabic Typesetting" pitchFamily="66" charset="-78"/>
                <a:cs typeface="Arabic Typesetting" pitchFamily="66" charset="-78"/>
              </a:rPr>
              <a:t>, </a:t>
            </a:r>
            <a:r>
              <a:rPr lang="en-US" sz="2800" dirty="0" smtClean="0">
                <a:latin typeface="Arabic Typesetting" pitchFamily="66" charset="-78"/>
                <a:cs typeface="Arabic Typesetting" pitchFamily="66" charset="-78"/>
              </a:rPr>
              <a:t/>
            </a:r>
            <a:br>
              <a:rPr lang="en-US" sz="2800" dirty="0" smtClean="0">
                <a:latin typeface="Arabic Typesetting" pitchFamily="66" charset="-78"/>
                <a:cs typeface="Arabic Typesetting" pitchFamily="66" charset="-78"/>
              </a:rPr>
            </a:br>
            <a:r>
              <a:rPr lang="en-US" sz="2800" dirty="0" err="1" smtClean="0">
                <a:latin typeface="Arabic Typesetting" pitchFamily="66" charset="-78"/>
                <a:cs typeface="Arabic Typesetting" pitchFamily="66" charset="-78"/>
              </a:rPr>
              <a:t>Dobrun</a:t>
            </a:r>
            <a:r>
              <a:rPr lang="en-US" sz="28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800" dirty="0">
                <a:latin typeface="Arabic Typesetting" pitchFamily="66" charset="-78"/>
                <a:cs typeface="Arabic Typesetting" pitchFamily="66" charset="-78"/>
              </a:rPr>
              <a:t>(XIV </a:t>
            </a:r>
            <a:r>
              <a:rPr lang="en-US" sz="2800" dirty="0" err="1">
                <a:latin typeface="Arabic Typesetting" pitchFamily="66" charset="-78"/>
                <a:cs typeface="Arabic Typesetting" pitchFamily="66" charset="-78"/>
              </a:rPr>
              <a:t>vek</a:t>
            </a:r>
            <a:r>
              <a:rPr lang="en-US" sz="2800" dirty="0" smtClean="0">
                <a:latin typeface="Arabic Typesetting" pitchFamily="66" charset="-78"/>
                <a:cs typeface="Arabic Typesetting" pitchFamily="66" charset="-78"/>
              </a:rPr>
              <a:t>)</a:t>
            </a:r>
            <a:endParaRPr lang="en-US" sz="28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60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gzomis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3048000" cy="4876800"/>
          </a:xfrm>
          <a:prstGeom prst="rect">
            <a:avLst/>
          </a:prstGeom>
        </p:spPr>
      </p:pic>
      <p:pic>
        <p:nvPicPr>
          <p:cNvPr id="8" name="Picture 7" descr="him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457200"/>
            <a:ext cx="3048000" cy="4876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55626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i="1" dirty="0" smtClean="0"/>
              <a:t>    </a:t>
            </a:r>
            <a:r>
              <a:rPr lang="sr-Latn-RS" sz="3600" b="1" i="1" dirty="0" smtClean="0">
                <a:latin typeface="Algerian" pitchFamily="82" charset="0"/>
              </a:rPr>
              <a:t>HITON</a:t>
            </a:r>
            <a:r>
              <a:rPr lang="sr-Latn-RS" sz="3600" b="1" i="1" dirty="0" smtClean="0"/>
              <a:t>  </a:t>
            </a:r>
          </a:p>
          <a:p>
            <a:r>
              <a:rPr lang="sr-Latn-RS" b="1" i="1" dirty="0" smtClean="0"/>
              <a:t>      -</a:t>
            </a:r>
            <a:r>
              <a:rPr lang="sr-Latn-RS" sz="2800" b="1" i="1" dirty="0" smtClean="0"/>
              <a:t>tunika</a:t>
            </a:r>
            <a:endParaRPr lang="en-US" sz="28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91200" y="5562600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i="1" dirty="0" smtClean="0">
                <a:latin typeface="Algerian" pitchFamily="82" charset="0"/>
              </a:rPr>
              <a:t>HLENA</a:t>
            </a:r>
            <a:r>
              <a:rPr lang="sr-Latn-RS" sz="3600" b="1" i="1" dirty="0" smtClean="0"/>
              <a:t>    </a:t>
            </a:r>
          </a:p>
          <a:p>
            <a:r>
              <a:rPr lang="sr-Latn-RS" sz="2800" b="1" i="1" dirty="0" smtClean="0"/>
              <a:t>-ogrtač</a:t>
            </a:r>
            <a:endParaRPr lang="en-US" sz="28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0" y="390364"/>
            <a:ext cx="8229600" cy="1180728"/>
          </a:xfrm>
        </p:spPr>
        <p:txBody>
          <a:bodyPr>
            <a:normAutofit/>
          </a:bodyPr>
          <a:lstStyle/>
          <a:p>
            <a:r>
              <a:rPr lang="en-US" i="1" dirty="0" err="1">
                <a:solidFill>
                  <a:srgbClr val="262626"/>
                </a:solidFill>
                <a:latin typeface="Gill Sans MT" pitchFamily="34" charset="0"/>
                <a:cs typeface="Andalus" pitchFamily="18" charset="-78"/>
              </a:rPr>
              <a:t>Ženski</a:t>
            </a:r>
            <a:r>
              <a:rPr lang="en-US" i="1" dirty="0">
                <a:solidFill>
                  <a:srgbClr val="262626"/>
                </a:solidFill>
                <a:latin typeface="Gill Sans MT" pitchFamily="34" charset="0"/>
                <a:cs typeface="Andalus" pitchFamily="18" charset="-78"/>
              </a:rPr>
              <a:t> </a:t>
            </a:r>
            <a:r>
              <a:rPr lang="en-US" i="1" dirty="0" err="1">
                <a:solidFill>
                  <a:srgbClr val="262626"/>
                </a:solidFill>
                <a:latin typeface="Gill Sans MT" pitchFamily="34" charset="0"/>
                <a:cs typeface="Andalus" pitchFamily="18" charset="-78"/>
              </a:rPr>
              <a:t>plemićki</a:t>
            </a:r>
            <a:r>
              <a:rPr lang="en-US" i="1" dirty="0">
                <a:solidFill>
                  <a:srgbClr val="262626"/>
                </a:solidFill>
                <a:latin typeface="Gill Sans MT" pitchFamily="34" charset="0"/>
                <a:cs typeface="Andalus" pitchFamily="18" charset="-78"/>
              </a:rPr>
              <a:t> </a:t>
            </a:r>
            <a:r>
              <a:rPr lang="en-US" i="1" dirty="0" err="1" smtClean="0">
                <a:solidFill>
                  <a:srgbClr val="262626"/>
                </a:solidFill>
                <a:latin typeface="Gill Sans MT" pitchFamily="34" charset="0"/>
                <a:cs typeface="Andalus" pitchFamily="18" charset="-78"/>
              </a:rPr>
              <a:t>kostim</a:t>
            </a:r>
            <a:endParaRPr lang="en-US" dirty="0">
              <a:latin typeface="Bookman Old Style" pitchFamily="18" charset="0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124744"/>
            <a:ext cx="6984776" cy="5016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6327827"/>
            <a:ext cx="5334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>
                <a:latin typeface="Gill Sans MT" pitchFamily="34" charset="0"/>
              </a:rPr>
              <a:t>Ktitori, manastir Psača (XIV vek</a:t>
            </a:r>
            <a:r>
              <a:rPr lang="it-IT" sz="2800" dirty="0">
                <a:solidFill>
                  <a:srgbClr val="888888"/>
                </a:solidFill>
                <a:latin typeface="Helvetica Neue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52538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5"/>
            <a:ext cx="4681729" cy="6217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292080" y="4984910"/>
            <a:ext cx="3563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Gisha" pitchFamily="34" charset="-79"/>
                <a:cs typeface="Gisha" pitchFamily="34" charset="-79"/>
              </a:rPr>
              <a:t>Car Dusan i carica Jelena, Manastir Lesnovo, XIV vek</a:t>
            </a:r>
            <a:endParaRPr lang="en-US" sz="2800" i="1" dirty="0">
              <a:latin typeface="Gisha" pitchFamily="34" charset="-79"/>
              <a:cs typeface="Gisha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6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3628" y="260126"/>
            <a:ext cx="6492240" cy="5698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75656" y="5962559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abic Typesetting" pitchFamily="66" charset="-78"/>
                <a:cs typeface="Arabic Typesetting" pitchFamily="66" charset="-78"/>
              </a:rPr>
              <a:t>Knez</a:t>
            </a:r>
            <a:r>
              <a:rPr lang="en-US" sz="3200" dirty="0">
                <a:latin typeface="Arabic Typesetting" pitchFamily="66" charset="-78"/>
                <a:cs typeface="Arabic Typesetting" pitchFamily="66" charset="-78"/>
              </a:rPr>
              <a:t> Lazar i </a:t>
            </a:r>
            <a:r>
              <a:rPr lang="en-US" sz="3200" dirty="0" err="1">
                <a:latin typeface="Arabic Typesetting" pitchFamily="66" charset="-78"/>
                <a:cs typeface="Arabic Typesetting" pitchFamily="66" charset="-78"/>
              </a:rPr>
              <a:t>kneginja</a:t>
            </a:r>
            <a:r>
              <a:rPr lang="en-US" sz="3200" dirty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3200" dirty="0" err="1">
                <a:latin typeface="Arabic Typesetting" pitchFamily="66" charset="-78"/>
                <a:cs typeface="Arabic Typesetting" pitchFamily="66" charset="-78"/>
              </a:rPr>
              <a:t>Milica</a:t>
            </a:r>
            <a:r>
              <a:rPr lang="en-US" sz="3200" dirty="0">
                <a:latin typeface="Arabic Typesetting" pitchFamily="66" charset="-78"/>
                <a:cs typeface="Arabic Typesetting" pitchFamily="66" charset="-78"/>
              </a:rPr>
              <a:t>, </a:t>
            </a:r>
            <a:r>
              <a:rPr lang="en-US" sz="3200" dirty="0" err="1">
                <a:latin typeface="Arabic Typesetting" pitchFamily="66" charset="-78"/>
                <a:cs typeface="Arabic Typesetting" pitchFamily="66" charset="-78"/>
              </a:rPr>
              <a:t>Ljubostinja</a:t>
            </a:r>
            <a:r>
              <a:rPr lang="en-US" sz="3200" dirty="0">
                <a:latin typeface="Arabic Typesetting" pitchFamily="66" charset="-78"/>
                <a:cs typeface="Arabic Typesetting" pitchFamily="66" charset="-78"/>
              </a:rPr>
              <a:t>, XV </a:t>
            </a:r>
            <a:r>
              <a:rPr lang="en-US" sz="3200" dirty="0" err="1">
                <a:latin typeface="Arabic Typesetting" pitchFamily="66" charset="-78"/>
                <a:cs typeface="Arabic Typesetting" pitchFamily="66" charset="-78"/>
              </a:rPr>
              <a:t>vek</a:t>
            </a:r>
            <a:r>
              <a:rPr lang="en-US" sz="3200" dirty="0">
                <a:latin typeface="Arabic Typesetting" pitchFamily="66" charset="-78"/>
                <a:cs typeface="Arabic Typesetting" pitchFamily="66" charset="-78"/>
              </a:rPr>
              <a:t> (</a:t>
            </a:r>
            <a:r>
              <a:rPr lang="en-US" sz="3200" dirty="0" err="1">
                <a:latin typeface="Arabic Typesetting" pitchFamily="66" charset="-78"/>
                <a:cs typeface="Arabic Typesetting" pitchFamily="66" charset="-78"/>
              </a:rPr>
              <a:t>reprodukcija</a:t>
            </a:r>
            <a:r>
              <a:rPr lang="en-US" sz="3200" dirty="0">
                <a:latin typeface="Arabic Typesetting" pitchFamily="66" charset="-78"/>
                <a:cs typeface="Arabic Typesetting" pitchFamily="66" charset="-7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17152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600" i="1" dirty="0">
                <a:latin typeface="Aparajita" pitchFamily="34" charset="0"/>
                <a:cs typeface="Aparajita" pitchFamily="34" charset="0"/>
              </a:rPr>
              <a:t> </a:t>
            </a:r>
            <a:r>
              <a:rPr lang="en-US" sz="6600" i="1" dirty="0" err="1">
                <a:latin typeface="Aparajita" pitchFamily="34" charset="0"/>
                <a:cs typeface="Aparajita" pitchFamily="34" charset="0"/>
              </a:rPr>
              <a:t>Nakit</a:t>
            </a:r>
            <a:endParaRPr lang="en-US" sz="6600" i="1" dirty="0">
              <a:latin typeface="Aparajita" pitchFamily="34" charset="0"/>
              <a:cs typeface="Aparajit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1484784"/>
            <a:ext cx="5720594" cy="4663440"/>
          </a:xfrm>
        </p:spPr>
      </p:pic>
      <p:sp>
        <p:nvSpPr>
          <p:cNvPr id="5" name="TextBox 4"/>
          <p:cNvSpPr txBox="1"/>
          <p:nvPr/>
        </p:nvSpPr>
        <p:spPr>
          <a:xfrm>
            <a:off x="6266031" y="3789040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Georgia" pitchFamily="18" charset="0"/>
              </a:rPr>
              <a:t>Prsten</a:t>
            </a:r>
            <a:r>
              <a:rPr lang="en-US" sz="2400" dirty="0">
                <a:latin typeface="Georgia" pitchFamily="18" charset="0"/>
              </a:rPr>
              <a:t> </a:t>
            </a:r>
            <a:r>
              <a:rPr lang="en-US" sz="2400" dirty="0" err="1">
                <a:latin typeface="Georgia" pitchFamily="18" charset="0"/>
              </a:rPr>
              <a:t>kralja</a:t>
            </a:r>
            <a:r>
              <a:rPr lang="en-US" sz="2400" dirty="0">
                <a:latin typeface="Georgia" pitchFamily="18" charset="0"/>
              </a:rPr>
              <a:t> </a:t>
            </a:r>
            <a:r>
              <a:rPr lang="en-US" sz="2400" dirty="0" err="1">
                <a:latin typeface="Georgia" pitchFamily="18" charset="0"/>
              </a:rPr>
              <a:t>Stefana</a:t>
            </a:r>
            <a:r>
              <a:rPr lang="en-US" sz="2400" dirty="0">
                <a:latin typeface="Georgia" pitchFamily="18" charset="0"/>
              </a:rPr>
              <a:t> </a:t>
            </a:r>
            <a:r>
              <a:rPr lang="en-US" sz="2400" dirty="0" err="1">
                <a:latin typeface="Georgia" pitchFamily="18" charset="0"/>
              </a:rPr>
              <a:t>Prvovenčanog</a:t>
            </a:r>
            <a:r>
              <a:rPr lang="en-US" sz="2400" dirty="0">
                <a:latin typeface="Georgia" pitchFamily="18" charset="0"/>
              </a:rPr>
              <a:t>, </a:t>
            </a:r>
            <a:r>
              <a:rPr lang="en-US" sz="2400" dirty="0" smtClean="0">
                <a:latin typeface="Georgia" pitchFamily="18" charset="0"/>
              </a:rPr>
              <a:t/>
            </a:r>
            <a:br>
              <a:rPr lang="en-US" sz="2400" dirty="0" smtClean="0">
                <a:latin typeface="Georgia" pitchFamily="18" charset="0"/>
              </a:rPr>
            </a:br>
            <a:r>
              <a:rPr lang="en-US" sz="2400" dirty="0" err="1" smtClean="0">
                <a:latin typeface="Georgia" pitchFamily="18" charset="0"/>
              </a:rPr>
              <a:t>riznica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Studenice</a:t>
            </a:r>
            <a:r>
              <a:rPr lang="en-US" sz="2400" dirty="0">
                <a:latin typeface="Georgia" pitchFamily="18" charset="0"/>
              </a:rPr>
              <a:t>, </a:t>
            </a:r>
            <a:r>
              <a:rPr lang="en-US" sz="2400" dirty="0" smtClean="0">
                <a:latin typeface="Georgia" pitchFamily="18" charset="0"/>
              </a:rPr>
              <a:t/>
            </a:r>
            <a:br>
              <a:rPr lang="en-US" sz="2400" dirty="0" smtClean="0">
                <a:latin typeface="Georgia" pitchFamily="18" charset="0"/>
              </a:rPr>
            </a:br>
            <a:r>
              <a:rPr lang="en-US" sz="2400" dirty="0" err="1" smtClean="0">
                <a:latin typeface="Georgia" pitchFamily="18" charset="0"/>
              </a:rPr>
              <a:t>prva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>
                <a:latin typeface="Georgia" pitchFamily="18" charset="0"/>
              </a:rPr>
              <a:t>polovina</a:t>
            </a:r>
            <a:r>
              <a:rPr lang="en-US" sz="2400" dirty="0">
                <a:latin typeface="Georgia" pitchFamily="18" charset="0"/>
              </a:rPr>
              <a:t> XIII </a:t>
            </a:r>
            <a:r>
              <a:rPr lang="en-US" sz="2400" dirty="0" err="1">
                <a:latin typeface="Georgia" pitchFamily="18" charset="0"/>
              </a:rPr>
              <a:t>veka</a:t>
            </a:r>
            <a:endParaRPr lang="en-US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61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620688"/>
            <a:ext cx="4114800" cy="305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620688"/>
            <a:ext cx="4026578" cy="301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979712" y="4376223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211922"/>
                </a:solidFill>
                <a:latin typeface="Goudy Old Style" pitchFamily="18" charset="0"/>
              </a:rPr>
              <a:t>Narodni muzej u Beogradu - Narukvice, prva polovina XIV veka</a:t>
            </a:r>
            <a:endParaRPr lang="en-US" sz="2800" dirty="0"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83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548680"/>
            <a:ext cx="6400800" cy="1295400"/>
          </a:xfrm>
        </p:spPr>
        <p:txBody>
          <a:bodyPr anchor="ctr">
            <a:norm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MODA RENESANSE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047947"/>
            <a:ext cx="6175664" cy="36165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525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0072" y="5597624"/>
            <a:ext cx="3189040" cy="1143000"/>
          </a:xfrm>
        </p:spPr>
        <p:txBody>
          <a:bodyPr>
            <a:normAutofit/>
          </a:bodyPr>
          <a:lstStyle/>
          <a:p>
            <a:r>
              <a:rPr lang="sr-Latn-RS" sz="3600" dirty="0" smtClean="0"/>
              <a:t>Kostim 16. veka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8029" y="404664"/>
            <a:ext cx="3529013" cy="48965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404664"/>
            <a:ext cx="3122612" cy="48244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68016" y="5597624"/>
            <a:ext cx="31890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3600" dirty="0" smtClean="0"/>
              <a:t>Kostim 15. veka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55053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869_4429468449922_202488593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668344" cy="5998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0082_4429469369945_124622597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456" y="404664"/>
            <a:ext cx="8713024" cy="5904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4212_4429469689953_1438573361_n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568952" cy="633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351767696_d766be389f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3276600" cy="6172200"/>
          </a:xfrm>
          <a:prstGeom prst="rect">
            <a:avLst/>
          </a:prstGeom>
        </p:spPr>
      </p:pic>
      <p:pic>
        <p:nvPicPr>
          <p:cNvPr id="6" name="Picture 5" descr="gree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066800"/>
            <a:ext cx="3657600" cy="28925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2286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800" b="1" i="1" dirty="0" smtClean="0">
                <a:latin typeface="Algerian" pitchFamily="82" charset="0"/>
              </a:rPr>
              <a:t>HITON</a:t>
            </a:r>
            <a:endParaRPr lang="en-US" sz="4800" b="1" i="1" dirty="0">
              <a:latin typeface="Algerian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4191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i="1" dirty="0" smtClean="0">
                <a:latin typeface="Baskerville Old Face" pitchFamily="18" charset="0"/>
              </a:rPr>
              <a:t>-od bele vunene tkanine</a:t>
            </a:r>
          </a:p>
          <a:p>
            <a:r>
              <a:rPr lang="sr-Latn-RS" sz="2400" b="1" i="1" dirty="0" smtClean="0">
                <a:latin typeface="Baskerville Old Face" pitchFamily="18" charset="0"/>
              </a:rPr>
              <a:t>-bez mnogo nabora</a:t>
            </a:r>
          </a:p>
          <a:p>
            <a:r>
              <a:rPr lang="sr-Latn-RS" sz="2400" b="1" i="1" dirty="0" smtClean="0">
                <a:latin typeface="Baskerville Old Face" pitchFamily="18" charset="0"/>
              </a:rPr>
              <a:t>-sa geometriskim šarama </a:t>
            </a:r>
          </a:p>
          <a:p>
            <a:r>
              <a:rPr lang="sr-Latn-RS" sz="2400" b="1" i="1" dirty="0" smtClean="0">
                <a:latin typeface="Baskerville Old Face" pitchFamily="18" charset="0"/>
              </a:rPr>
              <a:t>-bez rukava</a:t>
            </a:r>
            <a:endParaRPr lang="en-US" sz="2400" b="1" i="1" dirty="0">
              <a:latin typeface="Baskerville Old Fac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358_4429452209516_117143909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622" y="510952"/>
            <a:ext cx="3888431" cy="5256584"/>
          </a:xfrm>
          <a:prstGeom prst="rect">
            <a:avLst/>
          </a:prstGeom>
        </p:spPr>
      </p:pic>
      <p:pic>
        <p:nvPicPr>
          <p:cNvPr id="6" name="Picture 5" descr="166546_4429452969535_1220379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510952"/>
            <a:ext cx="3600400" cy="5256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5767536"/>
            <a:ext cx="5975285" cy="782960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r-Latn-RS" sz="3200" dirty="0" smtClean="0"/>
              <a:t>Purpurna boja - boja renesanse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369_4429468969935_122950446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09628"/>
            <a:ext cx="7920879" cy="587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548680"/>
            <a:ext cx="3449459" cy="47525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7721" y="548680"/>
            <a:ext cx="3312367" cy="48245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691680" y="578628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Latn-RS" sz="3600" dirty="0" smtClean="0"/>
              <a:t>Muški kostim renesanse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50479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321_4429469569950_116938342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136904" cy="6048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8541_4429470489973_117424959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8208912" cy="5832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2926_4429470569975_98003403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208912" cy="59766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798840"/>
            <a:ext cx="3102060" cy="1985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769563"/>
            <a:ext cx="1907530" cy="3050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3106" y="3212976"/>
            <a:ext cx="2707559" cy="273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1124744"/>
            <a:ext cx="2736304" cy="46612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2126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8006_4429470689978_86604695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33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sr-Latn-CS" dirty="0" smtClean="0"/>
              <a:t>Moda XVII veka</a:t>
            </a:r>
            <a:endParaRPr lang="en-US" dirty="0"/>
          </a:p>
        </p:txBody>
      </p:sp>
      <p:pic>
        <p:nvPicPr>
          <p:cNvPr id="4" name="Content Placeholder 3" descr="366px-charles_i_by_daniel_myte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3200400" cy="5134154"/>
          </a:xfrm>
        </p:spPr>
      </p:pic>
      <p:pic>
        <p:nvPicPr>
          <p:cNvPr id="5" name="Picture 4" descr="baroque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914400"/>
            <a:ext cx="2819400" cy="4912023"/>
          </a:xfrm>
          <a:prstGeom prst="rect">
            <a:avLst/>
          </a:prstGeom>
        </p:spPr>
      </p:pic>
      <p:pic>
        <p:nvPicPr>
          <p:cNvPr id="6" name="Picture 5" descr="plate63a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1446730"/>
            <a:ext cx="3020766" cy="396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7800" y="-228600"/>
            <a:ext cx="8229600" cy="1143000"/>
          </a:xfrm>
        </p:spPr>
        <p:txBody>
          <a:bodyPr/>
          <a:lstStyle/>
          <a:p>
            <a:r>
              <a:rPr lang="sr-Latn-CS" dirty="0" smtClean="0"/>
              <a:t>Luj XIII-muška moda</a:t>
            </a:r>
            <a:endParaRPr lang="en-US" dirty="0"/>
          </a:p>
        </p:txBody>
      </p:sp>
      <p:pic>
        <p:nvPicPr>
          <p:cNvPr id="4" name="Content Placeholder 3" descr="1629-1st_duke_of_hamilton_by_daniel_myte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914400"/>
            <a:ext cx="3733800" cy="5580736"/>
          </a:xfrm>
        </p:spPr>
      </p:pic>
      <p:pic>
        <p:nvPicPr>
          <p:cNvPr id="5" name="Picture 4" descr="1634-van_dyck_de_gui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914400"/>
            <a:ext cx="3581400" cy="55414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1178983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3048000"/>
            <a:ext cx="1501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košulja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47800" y="3886200"/>
            <a:ext cx="1600200" cy="304800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04800" y="3581400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čakšire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 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2438400"/>
            <a:ext cx="1516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grudnjak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04800" y="1828800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frez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524000" y="3124200"/>
            <a:ext cx="990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752600" y="2514600"/>
            <a:ext cx="1371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66800" y="2057400"/>
            <a:ext cx="19812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kz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381000"/>
            <a:ext cx="1905000" cy="5715000"/>
          </a:xfrm>
          <a:prstGeom prst="rect">
            <a:avLst/>
          </a:prstGeom>
        </p:spPr>
      </p:pic>
      <p:pic>
        <p:nvPicPr>
          <p:cNvPr id="6" name="Picture 5" descr="jonski-peplos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81000"/>
            <a:ext cx="1905000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0" y="304800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dirty="0" smtClean="0">
                <a:latin typeface="Algerian" pitchFamily="82" charset="0"/>
              </a:rPr>
              <a:t>PEPLOS</a:t>
            </a:r>
            <a:endParaRPr lang="en-US" sz="3600" dirty="0">
              <a:latin typeface="Algerian" pitchFamily="82" charset="0"/>
            </a:endParaRPr>
          </a:p>
        </p:txBody>
      </p:sp>
      <p:pic>
        <p:nvPicPr>
          <p:cNvPr id="9" name="Picture 8" descr="slika-3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143000"/>
            <a:ext cx="3962400" cy="3124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0" y="44958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latin typeface="Baskerville Old Face" pitchFamily="18" charset="0"/>
              </a:rPr>
              <a:t>-dugacka i široka haljina</a:t>
            </a:r>
          </a:p>
          <a:p>
            <a:r>
              <a:rPr lang="sr-Latn-RS" sz="2400" b="1" dirty="0" smtClean="0">
                <a:latin typeface="Baskerville Old Face" pitchFamily="18" charset="0"/>
              </a:rPr>
              <a:t>-</a:t>
            </a:r>
            <a:r>
              <a:rPr lang="en-US" sz="2400" b="1" dirty="0" err="1" smtClean="0">
                <a:latin typeface="Baskerville Old Face" pitchFamily="18" charset="0"/>
              </a:rPr>
              <a:t>sa</a:t>
            </a:r>
            <a:r>
              <a:rPr lang="en-US" sz="2400" b="1" dirty="0" smtClean="0">
                <a:latin typeface="Baskerville Old Face" pitchFamily="18" charset="0"/>
              </a:rPr>
              <a:t> </a:t>
            </a:r>
            <a:r>
              <a:rPr lang="en-US" sz="2400" b="1" dirty="0" err="1" smtClean="0">
                <a:latin typeface="Baskerville Old Face" pitchFamily="18" charset="0"/>
              </a:rPr>
              <a:t>dugackim</a:t>
            </a:r>
            <a:r>
              <a:rPr lang="en-US" sz="2400" b="1" dirty="0" smtClean="0">
                <a:latin typeface="Baskerville Old Face" pitchFamily="18" charset="0"/>
              </a:rPr>
              <a:t> </a:t>
            </a:r>
            <a:r>
              <a:rPr lang="en-US" sz="2400" b="1" dirty="0" err="1" smtClean="0">
                <a:latin typeface="Baskerville Old Face" pitchFamily="18" charset="0"/>
              </a:rPr>
              <a:t>rukavima</a:t>
            </a:r>
            <a:r>
              <a:rPr lang="en-US" sz="2400" b="1" dirty="0" smtClean="0">
                <a:latin typeface="Baskerville Old Face" pitchFamily="18" charset="0"/>
              </a:rPr>
              <a:t> </a:t>
            </a:r>
          </a:p>
          <a:p>
            <a:r>
              <a:rPr lang="sr-Latn-RS" sz="2400" b="1" dirty="0" smtClean="0">
                <a:latin typeface="Baskerville Old Face" pitchFamily="18" charset="0"/>
              </a:rPr>
              <a:t>-kopčama se spajao na ramenima</a:t>
            </a:r>
            <a:endParaRPr lang="en-US" sz="2400" b="1" dirty="0">
              <a:latin typeface="Baskerville Old Fac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nry-rich-1st-earl-of-holland-16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584" y="838200"/>
            <a:ext cx="4125416" cy="5638800"/>
          </a:xfrm>
          <a:prstGeom prst="rect">
            <a:avLst/>
          </a:prstGeom>
        </p:spPr>
      </p:pic>
      <p:pic>
        <p:nvPicPr>
          <p:cNvPr id="5" name="Picture 4" descr="abraham-bosse-le-jardin-de-la-noblesse-franc3a7aise-16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790123"/>
            <a:ext cx="4876800" cy="57618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052736"/>
          </a:xfrm>
        </p:spPr>
        <p:txBody>
          <a:bodyPr/>
          <a:lstStyle/>
          <a:p>
            <a:r>
              <a:rPr lang="sr-Latn-CS" dirty="0" smtClean="0"/>
              <a:t>Luj XIII-ženska moda</a:t>
            </a:r>
            <a:endParaRPr lang="en-US" dirty="0"/>
          </a:p>
        </p:txBody>
      </p:sp>
      <p:pic>
        <p:nvPicPr>
          <p:cNvPr id="4" name="Content Placeholder 3" descr="borla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762000"/>
            <a:ext cx="3962400" cy="5334000"/>
          </a:xfrm>
        </p:spPr>
      </p:pic>
      <p:pic>
        <p:nvPicPr>
          <p:cNvPr id="5" name="Picture 4" descr="338px-anthonis_van_dyck_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762000"/>
            <a:ext cx="3962400" cy="53205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6096000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/>
              <a:t>Ženski kostim postaje elegantniji i ženstveniji</a:t>
            </a:r>
            <a:br>
              <a:rPr lang="vi-VN" sz="2800" dirty="0" smtClean="0"/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roque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1085180"/>
            <a:ext cx="4552096" cy="5544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5085184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18864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sr-Latn-RS" sz="24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ezaobilazni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modni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detalj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 su lepeze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rukavice,a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dodani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detalji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maramice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bočice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parfemom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8" descr="images (3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201029"/>
            <a:ext cx="3733800" cy="2729133"/>
          </a:xfrm>
        </p:spPr>
      </p:pic>
      <p:pic>
        <p:nvPicPr>
          <p:cNvPr id="10" name="Picture 9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952240"/>
            <a:ext cx="3733800" cy="2753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0"/>
            <a:ext cx="8229600" cy="1143000"/>
          </a:xfrm>
        </p:spPr>
        <p:txBody>
          <a:bodyPr/>
          <a:lstStyle/>
          <a:p>
            <a:r>
              <a:rPr lang="sr-Latn-CS" dirty="0" smtClean="0"/>
              <a:t>Luj XIV</a:t>
            </a:r>
            <a:endParaRPr lang="en-US" dirty="0"/>
          </a:p>
        </p:txBody>
      </p:sp>
      <p:pic>
        <p:nvPicPr>
          <p:cNvPr id="4" name="Content Placeholder 3" descr="louis_xiv_of_fran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732867" cy="6858000"/>
          </a:xfrm>
        </p:spPr>
      </p:pic>
      <p:sp>
        <p:nvSpPr>
          <p:cNvPr id="6" name="Rectangle 5"/>
          <p:cNvSpPr/>
          <p:nvPr/>
        </p:nvSpPr>
        <p:spPr>
          <a:xfrm>
            <a:off x="4860032" y="1066800"/>
            <a:ext cx="4283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2800" dirty="0" smtClean="0">
                <a:latin typeface="Arial" pitchFamily="34" charset="0"/>
                <a:cs typeface="Arial" pitchFamily="34" charset="0"/>
              </a:rPr>
              <a:t>Razvoj kostima ovog doba deli se na tri perioda:</a:t>
            </a:r>
          </a:p>
          <a:p>
            <a:pPr fontAlgn="base"/>
            <a:r>
              <a:rPr lang="x-none" sz="2800" dirty="0" smtClean="0">
                <a:latin typeface="Arial" pitchFamily="34" charset="0"/>
                <a:cs typeface="Arial" pitchFamily="34" charset="0"/>
              </a:rPr>
              <a:t>1)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 do 1661. prelazna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0600" y="2895600"/>
            <a:ext cx="37804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x-none" sz="2800" dirty="0" smtClean="0">
                <a:latin typeface="Arial" pitchFamily="34" charset="0"/>
                <a:cs typeface="Arial" pitchFamily="34" charset="0"/>
              </a:rPr>
              <a:t>2)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 1661–1670. vrhunac vladavine </a:t>
            </a:r>
            <a:endParaRPr lang="sr-Latn-RS" sz="28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x-none" sz="2800" smtClean="0">
                <a:latin typeface="Arial" pitchFamily="34" charset="0"/>
                <a:cs typeface="Arial" pitchFamily="34" charset="0"/>
              </a:rPr>
              <a:t>3)</a:t>
            </a:r>
            <a:r>
              <a:rPr lang="sr-Latn-R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1670 – 1715. težnja ka jednostavnosti linija i strogost u izboru ornamenata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sr-Latn-CS" dirty="0" smtClean="0"/>
              <a:t>Luj XIV-muška moda</a:t>
            </a:r>
            <a:endParaRPr lang="en-US" dirty="0"/>
          </a:p>
        </p:txBody>
      </p:sp>
      <p:pic>
        <p:nvPicPr>
          <p:cNvPr id="4" name="Content Placeholder 3" descr="french-cavalier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762000"/>
            <a:ext cx="4876800" cy="5817123"/>
          </a:xfrm>
        </p:spPr>
      </p:pic>
      <p:sp>
        <p:nvSpPr>
          <p:cNvPr id="5" name="Rectangle 4"/>
          <p:cNvSpPr/>
          <p:nvPr/>
        </p:nvSpPr>
        <p:spPr>
          <a:xfrm>
            <a:off x="5315609" y="1181070"/>
            <a:ext cx="3419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Kragna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– 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rabat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 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pada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grudi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vezuje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se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kićankom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endParaRPr lang="sr-Latn-R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5832" y="2996952"/>
            <a:ext cx="360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Najoriginalniji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element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nošnje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tog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perioda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čakšire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u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obliku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suknjice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rengrav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x-none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tthew-prior-simon-belle-ca-1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0"/>
            <a:ext cx="4419600" cy="5680620"/>
          </a:xfrm>
          <a:prstGeom prst="rect">
            <a:avLst/>
          </a:prstGeom>
        </p:spPr>
      </p:pic>
      <p:pic>
        <p:nvPicPr>
          <p:cNvPr id="6" name="Picture 5" descr="nobleman-offic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"/>
            <a:ext cx="4134506" cy="56806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9552" y="5680620"/>
            <a:ext cx="820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trećem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periodu</a:t>
            </a:r>
            <a:r>
              <a:rPr lang="x-non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pojavljuje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se nova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vrsta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kaputa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– 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žistokor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koji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kasnije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menja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ime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u 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abi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9252012" y="1566084"/>
            <a:ext cx="2987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897692" cy="50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32040" y="1178286"/>
            <a:ext cx="39402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it-IT" sz="3200" dirty="0">
                <a:latin typeface="Arial" pitchFamily="34" charset="0"/>
                <a:cs typeface="Arial" pitchFamily="34" charset="0"/>
              </a:rPr>
              <a:t>Cipele su bile bogato ukrašene, a na dvoru su se nosile crvene potpetice.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75144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304800"/>
            <a:ext cx="8229600" cy="1143000"/>
          </a:xfrm>
        </p:spPr>
        <p:txBody>
          <a:bodyPr/>
          <a:lstStyle/>
          <a:p>
            <a:r>
              <a:rPr lang="sr-Latn-CS" dirty="0" smtClean="0"/>
              <a:t>Luj XIV-ženska moda</a:t>
            </a:r>
            <a:endParaRPr lang="en-US" dirty="0"/>
          </a:p>
        </p:txBody>
      </p:sp>
      <p:pic>
        <p:nvPicPr>
          <p:cNvPr id="6" name="Content Placeholder 5" descr="ca-1666-maria-theresa-wife-of-louis-xiv-with-her-son-dauphin-louis-of-france-by-pierre-migna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78647"/>
            <a:ext cx="4800600" cy="6179354"/>
          </a:xfrm>
        </p:spPr>
      </p:pic>
      <p:sp>
        <p:nvSpPr>
          <p:cNvPr id="9" name="Rectangle 8"/>
          <p:cNvSpPr/>
          <p:nvPr/>
        </p:nvSpPr>
        <p:spPr>
          <a:xfrm>
            <a:off x="4355976" y="1447800"/>
            <a:ext cx="4936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ovom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periodu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grudnjak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je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utegnut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spreda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ukrašen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redovima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mašni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koje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se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nazivaju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stepenice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 </a:t>
            </a:r>
            <a:endParaRPr lang="x-none" sz="28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bbon-bows-c3a0-la-fontange-on-the-top-of-the-head-called-duchesse-1682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2590800"/>
            <a:ext cx="3001506" cy="3810000"/>
          </a:xfrm>
          <a:prstGeom prst="rect">
            <a:avLst/>
          </a:prstGeom>
        </p:spPr>
      </p:pic>
      <p:pic>
        <p:nvPicPr>
          <p:cNvPr id="6" name="Picture 5" descr="towards-1695-the-construction-becomes-tall-and-narrow-fairly-light-with-long-cornets-flowing-over-the-nape-of-the-ne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2591457"/>
            <a:ext cx="3200400" cy="37883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19872" y="332656"/>
            <a:ext cx="57241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Najpoznatija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je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frizura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a la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Fontaž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Šminka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je 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dalje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jaka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a hit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veštački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mladeži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mušice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koje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se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lepe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ili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iscrtavaju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licu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it-IT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8" descr="1660s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059832" cy="3573016"/>
          </a:xfrm>
        </p:spPr>
      </p:pic>
      <p:sp>
        <p:nvSpPr>
          <p:cNvPr id="10" name="Rectangle 9"/>
          <p:cNvSpPr/>
          <p:nvPr/>
        </p:nvSpPr>
        <p:spPr>
          <a:xfrm>
            <a:off x="395536" y="4005064"/>
            <a:ext cx="2736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Cipele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bogato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ukrašene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umereno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špicaste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ili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zasečenog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vrha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potpeticom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5-6cm.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r-Latn-CS" dirty="0" smtClean="0"/>
              <a:t>Moda XVIII veka</a:t>
            </a:r>
            <a:endParaRPr lang="en-US" dirty="0"/>
          </a:p>
        </p:txBody>
      </p:sp>
      <p:pic>
        <p:nvPicPr>
          <p:cNvPr id="4" name="Content Placeholder 3" descr="1731-the-declaration-of-love-by-jean-franc3a7ois-de-troy-preussische-schlc3b6sser-und-gc3a4rten-berlin-charlottenburg-palace-berlin-germa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3418040" cy="4374232"/>
          </a:xfrm>
        </p:spPr>
      </p:pic>
      <p:pic>
        <p:nvPicPr>
          <p:cNvPr id="5" name="Picture 4" descr="1720-jean-antoine-watteau-lenseigne-de-gersai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6485" y="1143000"/>
            <a:ext cx="5717515" cy="4374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5733256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/>
              <a:t>Rađa</a:t>
            </a:r>
            <a:r>
              <a:rPr lang="x-none" sz="2800" dirty="0" smtClean="0"/>
              <a:t> se stil rokoko</a:t>
            </a:r>
            <a:r>
              <a:rPr lang="vi-VN" sz="2800" dirty="0" smtClean="0"/>
              <a:t>, koji traje tokom XVIII veka.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a718dd6e90174ffdd79b804524ba80f_article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4572000" cy="3378200"/>
          </a:xfrm>
          <a:prstGeom prst="rect">
            <a:avLst/>
          </a:prstGeom>
        </p:spPr>
      </p:pic>
      <p:pic>
        <p:nvPicPr>
          <p:cNvPr id="5" name="Picture 4" descr="Part_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3048000"/>
            <a:ext cx="5181600" cy="3333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8382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 smtClean="0">
                <a:latin typeface="Algerian" pitchFamily="82" charset="0"/>
              </a:rPr>
              <a:t>FENOMERIDE</a:t>
            </a:r>
          </a:p>
          <a:p>
            <a:r>
              <a:rPr lang="sr-Latn-RS" sz="2000" b="1" dirty="0" smtClean="0">
                <a:latin typeface="+mj-lt"/>
              </a:rPr>
              <a:t>-devojke koje pokazuju kukove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42672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latin typeface="+mj-lt"/>
              </a:rPr>
              <a:t>-udate žene su   pričvršćivale peplos sa strane fibulama.</a:t>
            </a:r>
            <a:endParaRPr lang="en-US" sz="20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-228600"/>
            <a:ext cx="8229600" cy="1143000"/>
          </a:xfrm>
        </p:spPr>
        <p:txBody>
          <a:bodyPr/>
          <a:lstStyle/>
          <a:p>
            <a:r>
              <a:rPr lang="sr-Latn-CS" dirty="0" smtClean="0"/>
              <a:t>Luj XV-muška moda</a:t>
            </a:r>
            <a:endParaRPr lang="en-US" dirty="0"/>
          </a:p>
        </p:txBody>
      </p:sp>
      <p:pic>
        <p:nvPicPr>
          <p:cNvPr id="9" name="Content Placeholder 8" descr="louis_xv_1745_be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762000"/>
            <a:ext cx="4273624" cy="5181600"/>
          </a:xfrm>
        </p:spPr>
      </p:pic>
      <p:pic>
        <p:nvPicPr>
          <p:cNvPr id="5" name="Picture 4" descr="1749-the-frilly-thing-is-a-jabot-and-the-black-thing-is-a-solitai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67944" cy="51501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40552" y="-13955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88340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vi-VN" sz="2400" dirty="0" smtClean="0"/>
              <a:t>Čipkani </a:t>
            </a:r>
            <a:r>
              <a:rPr lang="sr-Latn-RS" sz="2400" dirty="0"/>
              <a:t>ž</a:t>
            </a:r>
            <a:r>
              <a:rPr lang="vi-VN" sz="2400" dirty="0" smtClean="0"/>
              <a:t>abo zamenjuje kravata</a:t>
            </a:r>
            <a:r>
              <a:rPr lang="sr-Latn-RS" sz="2400" dirty="0" smtClean="0"/>
              <a:t>.</a:t>
            </a:r>
            <a:r>
              <a:rPr lang="vi-VN" sz="2400" dirty="0" smtClean="0"/>
              <a:t> </a:t>
            </a:r>
            <a:endParaRPr lang="sr-Latn-RS" sz="2400" dirty="0" smtClean="0"/>
          </a:p>
          <a:p>
            <a:pPr marL="342900" indent="-342900"/>
            <a:r>
              <a:rPr lang="sr-Latn-RS" sz="2400" dirty="0" smtClean="0"/>
              <a:t>N</a:t>
            </a:r>
            <a:r>
              <a:rPr lang="vi-VN" sz="2400" dirty="0" smtClean="0"/>
              <a:t>ova forma kaputa – redengot.</a:t>
            </a:r>
            <a:endParaRPr lang="sr-Latn-RS" sz="2400" dirty="0" smtClean="0"/>
          </a:p>
          <a:p>
            <a:pPr marL="342900" indent="-342900"/>
            <a:r>
              <a:rPr lang="vi-VN" sz="2400" dirty="0" smtClean="0"/>
              <a:t>Oko 1770. godine pojavljuje se još jedna nova forma kaputa – frak.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068071" y="2888697"/>
            <a:ext cx="2952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/>
              <a:t/>
            </a:r>
            <a:br>
              <a:rPr lang="vi-VN" sz="2800" dirty="0" smtClean="0"/>
            </a:b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-152400"/>
            <a:ext cx="8229600" cy="1143000"/>
          </a:xfrm>
        </p:spPr>
        <p:txBody>
          <a:bodyPr/>
          <a:lstStyle/>
          <a:p>
            <a:r>
              <a:rPr lang="sr-Latn-CS" dirty="0" smtClean="0"/>
              <a:t>Luj XV-ženska moda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4400" y="1134074"/>
            <a:ext cx="41398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dirty="0" err="1" smtClean="0"/>
              <a:t>Od</a:t>
            </a:r>
            <a:r>
              <a:rPr lang="en-US" sz="3200" dirty="0" smtClean="0"/>
              <a:t> 1711. se </a:t>
            </a:r>
            <a:r>
              <a:rPr lang="en-US" sz="3200" dirty="0" err="1" smtClean="0"/>
              <a:t>vraća</a:t>
            </a:r>
            <a:r>
              <a:rPr lang="en-US" sz="3200" dirty="0" smtClean="0"/>
              <a:t> u </a:t>
            </a:r>
            <a:r>
              <a:rPr lang="en-US" sz="3200" dirty="0" err="1" smtClean="0"/>
              <a:t>upotrebu</a:t>
            </a:r>
            <a:r>
              <a:rPr lang="en-US" sz="3200" dirty="0" smtClean="0"/>
              <a:t> </a:t>
            </a:r>
            <a:r>
              <a:rPr lang="en-US" sz="3200" dirty="0" err="1" smtClean="0"/>
              <a:t>neka</a:t>
            </a:r>
            <a:r>
              <a:rPr lang="en-US" sz="3200" dirty="0" smtClean="0"/>
              <a:t> </a:t>
            </a:r>
            <a:r>
              <a:rPr lang="en-US" sz="3200" dirty="0" err="1" smtClean="0"/>
              <a:t>vrsta</a:t>
            </a:r>
            <a:r>
              <a:rPr lang="en-US" sz="3200" dirty="0" smtClean="0"/>
              <a:t> </a:t>
            </a:r>
            <a:r>
              <a:rPr lang="en-US" sz="3200" dirty="0" err="1" smtClean="0"/>
              <a:t>vertigadena</a:t>
            </a:r>
            <a:r>
              <a:rPr lang="en-US" sz="3200" dirty="0" smtClean="0"/>
              <a:t> – </a:t>
            </a:r>
            <a:r>
              <a:rPr lang="en-US" sz="3200" dirty="0" err="1" smtClean="0"/>
              <a:t>kotarice</a:t>
            </a:r>
            <a:r>
              <a:rPr lang="x-none" sz="3200" smtClean="0"/>
              <a:t>.</a:t>
            </a:r>
            <a:endParaRPr lang="sr-Latn-RS" sz="32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err="1" smtClean="0"/>
              <a:t>Karakteristična</a:t>
            </a:r>
            <a:r>
              <a:rPr lang="en-US" sz="3200" dirty="0" smtClean="0"/>
              <a:t> je </a:t>
            </a:r>
            <a:r>
              <a:rPr lang="en-US" sz="3200" dirty="0" err="1" smtClean="0"/>
              <a:t>tzv</a:t>
            </a:r>
            <a:r>
              <a:rPr lang="en-US" sz="3200" dirty="0" smtClean="0"/>
              <a:t>. </a:t>
            </a:r>
            <a:r>
              <a:rPr lang="en-US" sz="3200" dirty="0" err="1" smtClean="0"/>
              <a:t>vato-linija</a:t>
            </a:r>
            <a:endParaRPr lang="sr-Latn-RS" sz="32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/>
              <a:t>Od 1740. </a:t>
            </a:r>
            <a:r>
              <a:rPr lang="en-US" sz="3200" dirty="0" err="1" smtClean="0"/>
              <a:t>suknja</a:t>
            </a:r>
            <a:r>
              <a:rPr lang="en-US" sz="3200" dirty="0" smtClean="0"/>
              <a:t> se </a:t>
            </a:r>
            <a:r>
              <a:rPr lang="en-US" sz="3200" dirty="0" err="1" smtClean="0"/>
              <a:t>širi</a:t>
            </a:r>
            <a:r>
              <a:rPr lang="en-US" sz="3200" dirty="0" smtClean="0"/>
              <a:t> u </a:t>
            </a:r>
            <a:r>
              <a:rPr lang="en-US" sz="3200" dirty="0" err="1" smtClean="0"/>
              <a:t>stranu</a:t>
            </a:r>
            <a:r>
              <a:rPr lang="en-US" sz="3200" dirty="0" smtClean="0"/>
              <a:t> </a:t>
            </a:r>
            <a:r>
              <a:rPr lang="en-US" sz="3200" dirty="0" err="1" smtClean="0"/>
              <a:t>pomoću</a:t>
            </a:r>
            <a:r>
              <a:rPr lang="en-US" sz="3200" dirty="0" smtClean="0"/>
              <a:t> </a:t>
            </a:r>
            <a:r>
              <a:rPr lang="en-US" sz="3200" dirty="0" err="1" smtClean="0"/>
              <a:t>duplih</a:t>
            </a:r>
            <a:r>
              <a:rPr lang="en-US" sz="3200" dirty="0" smtClean="0"/>
              <a:t> </a:t>
            </a:r>
            <a:r>
              <a:rPr lang="en-US" sz="3200" dirty="0" err="1" smtClean="0"/>
              <a:t>kotarica</a:t>
            </a:r>
            <a:r>
              <a:rPr lang="x-none" sz="3200" dirty="0" smtClean="0"/>
              <a:t>.</a:t>
            </a:r>
            <a:endParaRPr lang="en-US" sz="3200" dirty="0" smtClean="0"/>
          </a:p>
        </p:txBody>
      </p:sp>
      <p:pic>
        <p:nvPicPr>
          <p:cNvPr id="9" name="Content Placeholder 3" descr="1745-mantua-dress-for-cou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9620"/>
            <a:ext cx="4495800" cy="6098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-diamond-necklace-third-quarter-of-the-18th-century-photo-bonha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457200"/>
            <a:ext cx="3217587" cy="3124200"/>
          </a:xfrm>
          <a:prstGeom prst="rect">
            <a:avLst/>
          </a:prstGeom>
        </p:spPr>
      </p:pic>
      <p:pic>
        <p:nvPicPr>
          <p:cNvPr id="6" name="Picture 5" descr="yellow-silk-gloves-v-a-muse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0"/>
            <a:ext cx="2411760" cy="2830803"/>
          </a:xfrm>
          <a:prstGeom prst="rect">
            <a:avLst/>
          </a:prstGeom>
        </p:spPr>
      </p:pic>
      <p:pic>
        <p:nvPicPr>
          <p:cNvPr id="7" name="Picture 6" descr="yellow-silk-shoes-with-buckles-french-c-1760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428999"/>
            <a:ext cx="3898912" cy="34290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4343400"/>
            <a:ext cx="4608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Detalji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lepeze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suncobrani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bočice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parfemom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burmutice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9" descr="18th-century-french-fan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557503" cy="3331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sr-Latn-CS" dirty="0" smtClean="0"/>
              <a:t>Luj XVI-muška moda</a:t>
            </a:r>
            <a:endParaRPr lang="en-US" dirty="0"/>
          </a:p>
        </p:txBody>
      </p:sp>
      <p:pic>
        <p:nvPicPr>
          <p:cNvPr id="5" name="Picture 4" descr="157344580701048077_zDPK8dhi_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7696200" cy="5921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5867400"/>
            <a:ext cx="1707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dirty="0" smtClean="0"/>
              <a:t>redengot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19626933821759368_7ejDW3cY_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4679504" cy="6142489"/>
          </a:xfrm>
        </p:spPr>
      </p:pic>
      <p:pic>
        <p:nvPicPr>
          <p:cNvPr id="6" name="Content Placeholder 3" descr="157344580701040816_EbjMybaT_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32656"/>
            <a:ext cx="4495800" cy="6202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-228600"/>
            <a:ext cx="6324600" cy="1143000"/>
          </a:xfrm>
        </p:spPr>
        <p:txBody>
          <a:bodyPr/>
          <a:lstStyle/>
          <a:p>
            <a:r>
              <a:rPr lang="sr-Latn-CS" dirty="0" smtClean="0"/>
              <a:t>Luj XVI-ženska moda</a:t>
            </a:r>
            <a:endParaRPr lang="en-US" dirty="0"/>
          </a:p>
        </p:txBody>
      </p:sp>
      <p:pic>
        <p:nvPicPr>
          <p:cNvPr id="4" name="Content Placeholder 3" descr="119626933821783414_MbfWkHUP_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371600"/>
            <a:ext cx="4572000" cy="5486400"/>
          </a:xfrm>
        </p:spPr>
      </p:pic>
      <p:pic>
        <p:nvPicPr>
          <p:cNvPr id="5" name="Picture 4" descr="119626933821784660_32nbDeKU_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09599"/>
            <a:ext cx="4572000" cy="62359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838200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800" dirty="0" smtClean="0"/>
              <a:t>Uticaj engleskog stila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57344580701040669_ZiRdjKkg_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4578317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744" y="188640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  <p:pic>
        <p:nvPicPr>
          <p:cNvPr id="10" name="Content Placeholder 9" descr="adecf3bc98ac0c32e46f86d4782fb6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86200" y="533400"/>
            <a:ext cx="5257800" cy="5715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danekadisad.files.wordpress.com/2012/03/27_l_ac05312.jpg?w=181&amp;h=2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2" y="2438400"/>
            <a:ext cx="3180958" cy="4270568"/>
          </a:xfrm>
          <a:prstGeom prst="rect">
            <a:avLst/>
          </a:prstGeom>
          <a:noFill/>
        </p:spPr>
      </p:pic>
      <p:pic>
        <p:nvPicPr>
          <p:cNvPr id="5" name="Picture 4" descr="8afedd9d91c25481557fa850d6aa15c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848600" cy="2621933"/>
          </a:xfrm>
          <a:prstGeom prst="rect">
            <a:avLst/>
          </a:prstGeom>
        </p:spPr>
      </p:pic>
      <p:pic>
        <p:nvPicPr>
          <p:cNvPr id="6" name="Picture 5" descr="157344580701045828_bk2x56VA_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2743199"/>
            <a:ext cx="3200400" cy="2594919"/>
          </a:xfrm>
          <a:prstGeom prst="rect">
            <a:avLst/>
          </a:prstGeom>
        </p:spPr>
      </p:pic>
      <p:pic>
        <p:nvPicPr>
          <p:cNvPr id="7" name="Content Placeholder 3" descr="157344580701041297_WhOFGT70_f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014075" y="3962400"/>
            <a:ext cx="3129925" cy="28956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r>
              <a:rPr lang="en-US" dirty="0" err="1" smtClean="0"/>
              <a:t>Moda</a:t>
            </a:r>
            <a:r>
              <a:rPr lang="en-US" dirty="0" smtClean="0"/>
              <a:t> </a:t>
            </a:r>
            <a:r>
              <a:rPr lang="en-US" dirty="0" err="1" smtClean="0"/>
              <a:t>devetnaestog</a:t>
            </a:r>
            <a:r>
              <a:rPr lang="en-US" dirty="0" smtClean="0"/>
              <a:t> </a:t>
            </a:r>
            <a:r>
              <a:rPr lang="en-US" dirty="0" err="1" smtClean="0"/>
              <a:t>veka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2984"/>
            <a:ext cx="3071802" cy="4357718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fontAlgn="base"/>
            <a:r>
              <a:rPr lang="en-US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Ampir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 (1800 – 1820)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base"/>
            <a:r>
              <a:rPr lang="en-US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Romantizam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 (1820 – 1850)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base"/>
            <a:r>
              <a:rPr lang="en-US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Viktorijanski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 </a:t>
            </a:r>
            <a:r>
              <a:rPr lang="en-US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kostim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 – </a:t>
            </a:r>
            <a:r>
              <a:rPr lang="en-US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moda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 </a:t>
            </a:r>
            <a:r>
              <a:rPr lang="en-US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krinolina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 (1850 – 1870)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base"/>
            <a:r>
              <a:rPr lang="en-US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Viktorijanski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 </a:t>
            </a:r>
            <a:r>
              <a:rPr lang="en-US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kostim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 – </a:t>
            </a:r>
            <a:r>
              <a:rPr lang="en-US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moda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 </a:t>
            </a:r>
            <a:r>
              <a:rPr lang="en-US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turnira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 (1870 – 1890)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base"/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La Belle </a:t>
            </a:r>
            <a:r>
              <a:rPr lang="en-US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Epoque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 (1890 – 1900)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800px-Winterhalter_Franz_Xavier_The_Empress_Eugenie_Surrounded_by_her_Ladies_in_Waiti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1214422"/>
            <a:ext cx="5968984" cy="4286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5403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Ampir</a:t>
            </a:r>
            <a:r>
              <a:rPr lang="en-US" dirty="0" smtClean="0"/>
              <a:t> (</a:t>
            </a: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1800 –1820)</a:t>
            </a:r>
            <a:endParaRPr lang="en-US" dirty="0"/>
          </a:p>
        </p:txBody>
      </p:sp>
      <p:pic>
        <p:nvPicPr>
          <p:cNvPr id="4" name="Content Placeholder 3" descr="1280px-Jacques-Louis_David,_The_Coronation_of_Napoleon_ed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285860"/>
            <a:ext cx="6715172" cy="4081474"/>
          </a:xfrm>
        </p:spPr>
      </p:pic>
      <p:sp>
        <p:nvSpPr>
          <p:cNvPr id="6" name="TextBox 5"/>
          <p:cNvSpPr txBox="1"/>
          <p:nvPr/>
        </p:nvSpPr>
        <p:spPr>
          <a:xfrm>
            <a:off x="2214546" y="5500702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Žak-Luj</a:t>
            </a:r>
            <a:r>
              <a:rPr lang="en-US" dirty="0" smtClean="0"/>
              <a:t> David: "</a:t>
            </a:r>
            <a:r>
              <a:rPr lang="en-US" dirty="0" err="1" smtClean="0"/>
              <a:t>Napoleonovo</a:t>
            </a:r>
            <a:r>
              <a:rPr lang="en-US" dirty="0" smtClean="0"/>
              <a:t> </a:t>
            </a:r>
            <a:r>
              <a:rPr lang="en-US" dirty="0" err="1" smtClean="0"/>
              <a:t>krunisanje</a:t>
            </a:r>
            <a:r>
              <a:rPr lang="en-US" dirty="0" smtClean="0"/>
              <a:t>", 1806.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ika-grčk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914400"/>
            <a:ext cx="79248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3810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i="1" dirty="0" smtClean="0">
                <a:latin typeface="Baskerville Old Face" pitchFamily="18" charset="0"/>
              </a:rPr>
              <a:t>OGRTAČ</a:t>
            </a:r>
            <a:endParaRPr lang="en-US" sz="3600" b="1" i="1" dirty="0">
              <a:latin typeface="Baskerville Old Fac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42852"/>
            <a:ext cx="3257544" cy="614354"/>
          </a:xfrm>
        </p:spPr>
        <p:txBody>
          <a:bodyPr>
            <a:normAutofit/>
          </a:bodyPr>
          <a:lstStyle/>
          <a:p>
            <a:r>
              <a:rPr lang="sr-Latn-CS" sz="2800" dirty="0" smtClean="0"/>
              <a:t>Muška moda</a:t>
            </a:r>
            <a:endParaRPr lang="en-US" sz="2800" dirty="0"/>
          </a:p>
        </p:txBody>
      </p:sp>
      <p:pic>
        <p:nvPicPr>
          <p:cNvPr id="4" name="Picture 3" descr="BrummellDighton18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785794"/>
            <a:ext cx="2214578" cy="4790013"/>
          </a:xfrm>
          <a:prstGeom prst="rect">
            <a:avLst/>
          </a:prstGeom>
        </p:spPr>
      </p:pic>
      <p:pic>
        <p:nvPicPr>
          <p:cNvPr id="5" name="Picture 4" descr="Frenchman fash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6043" y="260648"/>
            <a:ext cx="5830799" cy="4857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5643578"/>
            <a:ext cx="2214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Ričard</a:t>
            </a:r>
            <a:r>
              <a:rPr lang="en-US" sz="2000" dirty="0" smtClean="0"/>
              <a:t> </a:t>
            </a:r>
            <a:r>
              <a:rPr lang="en-US" sz="2000" dirty="0" err="1" smtClean="0"/>
              <a:t>Dajton</a:t>
            </a:r>
            <a:r>
              <a:rPr lang="en-US" sz="2000" dirty="0" smtClean="0"/>
              <a:t>: Bo </a:t>
            </a:r>
            <a:r>
              <a:rPr lang="en-US" sz="2000" dirty="0" err="1" smtClean="0"/>
              <a:t>Bramel</a:t>
            </a:r>
            <a:r>
              <a:rPr lang="en-US" sz="2000" dirty="0" smtClean="0"/>
              <a:t> (1805), </a:t>
            </a:r>
            <a:r>
              <a:rPr lang="en-US" sz="2000" dirty="0" err="1" smtClean="0"/>
              <a:t>akvarel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979958" y="5301208"/>
            <a:ext cx="5786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Jutarnji</a:t>
            </a:r>
            <a:r>
              <a:rPr lang="en-US" sz="2000" dirty="0" smtClean="0"/>
              <a:t> </a:t>
            </a:r>
            <a:r>
              <a:rPr lang="en-US" sz="2000" dirty="0" err="1" smtClean="0"/>
              <a:t>redengot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"</a:t>
            </a:r>
            <a:r>
              <a:rPr lang="en-US" sz="2000" dirty="0" err="1" smtClean="0"/>
              <a:t>ruske</a:t>
            </a:r>
            <a:r>
              <a:rPr lang="en-US" sz="2000" dirty="0" smtClean="0"/>
              <a:t>" </a:t>
            </a:r>
            <a:r>
              <a:rPr lang="en-US" sz="2000" dirty="0" err="1" smtClean="0"/>
              <a:t>pantalone</a:t>
            </a:r>
            <a:r>
              <a:rPr lang="en-US" sz="2000" dirty="0" smtClean="0"/>
              <a:t> (</a:t>
            </a:r>
            <a:r>
              <a:rPr lang="en-US" sz="2000" dirty="0" err="1" smtClean="0"/>
              <a:t>levo</a:t>
            </a:r>
            <a:r>
              <a:rPr lang="en-US" sz="2000" dirty="0" smtClean="0"/>
              <a:t>) - 1817.</a:t>
            </a:r>
            <a:br>
              <a:rPr lang="en-US" sz="2000" dirty="0" smtClean="0"/>
            </a:br>
            <a:r>
              <a:rPr lang="en-US" sz="2000" dirty="0" err="1" smtClean="0"/>
              <a:t>Redengot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dezeniranim</a:t>
            </a:r>
            <a:r>
              <a:rPr lang="en-US" sz="2000" dirty="0" smtClean="0"/>
              <a:t> </a:t>
            </a:r>
            <a:r>
              <a:rPr lang="en-US" sz="2000" dirty="0" err="1" smtClean="0"/>
              <a:t>prslukom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pikea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musllinskom</a:t>
            </a:r>
            <a:r>
              <a:rPr lang="en-US" sz="2000" dirty="0" smtClean="0"/>
              <a:t> </a:t>
            </a:r>
            <a:r>
              <a:rPr lang="en-US" sz="2000" dirty="0" err="1" smtClean="0"/>
              <a:t>kravatom</a:t>
            </a:r>
            <a:r>
              <a:rPr lang="en-US" sz="2000" dirty="0" smtClean="0"/>
              <a:t> </a:t>
            </a:r>
            <a:r>
              <a:rPr lang="en-US" sz="2000" dirty="0" err="1" smtClean="0"/>
              <a:t>prikačenom</a:t>
            </a:r>
            <a:r>
              <a:rPr lang="en-US" sz="2000" dirty="0" smtClean="0"/>
              <a:t> </a:t>
            </a:r>
            <a:r>
              <a:rPr lang="en-US" sz="2000" dirty="0" err="1" smtClean="0"/>
              <a:t>brošem</a:t>
            </a:r>
            <a:r>
              <a:rPr lang="en-US" sz="2000" dirty="0" smtClean="0"/>
              <a:t> (</a:t>
            </a:r>
            <a:r>
              <a:rPr lang="en-US" sz="2000" dirty="0" err="1" smtClean="0"/>
              <a:t>desno</a:t>
            </a:r>
            <a:r>
              <a:rPr lang="en-US" sz="2000" dirty="0" smtClean="0"/>
              <a:t>) - 1820.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0"/>
            <a:ext cx="3500462" cy="642942"/>
          </a:xfrm>
        </p:spPr>
        <p:txBody>
          <a:bodyPr>
            <a:normAutofit/>
          </a:bodyPr>
          <a:lstStyle/>
          <a:p>
            <a:r>
              <a:rPr lang="sr-Latn-CS" sz="2800" dirty="0" smtClean="0"/>
              <a:t>Ženska moda</a:t>
            </a:r>
            <a:endParaRPr lang="en-US" sz="2800" dirty="0"/>
          </a:p>
        </p:txBody>
      </p:sp>
      <p:pic>
        <p:nvPicPr>
          <p:cNvPr id="4" name="Picture 3" descr="1810dr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00042"/>
            <a:ext cx="4573742" cy="6298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0072" y="836712"/>
            <a:ext cx="35283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Levo</a:t>
            </a:r>
            <a:r>
              <a:rPr lang="en-US" sz="2400" dirty="0" smtClean="0"/>
              <a:t>: </a:t>
            </a:r>
            <a:r>
              <a:rPr lang="en-US" sz="2400" dirty="0" err="1" smtClean="0"/>
              <a:t>engleska</a:t>
            </a:r>
            <a:r>
              <a:rPr lang="en-US" sz="2400" dirty="0" smtClean="0"/>
              <a:t> </a:t>
            </a:r>
            <a:r>
              <a:rPr lang="en-US" sz="2400" dirty="0" err="1" smtClean="0"/>
              <a:t>haljina</a:t>
            </a:r>
            <a:r>
              <a:rPr lang="en-US" sz="2400" dirty="0" smtClean="0"/>
              <a:t> </a:t>
            </a:r>
            <a:r>
              <a:rPr lang="en-US" sz="2400" dirty="0" err="1" smtClean="0"/>
              <a:t>od</a:t>
            </a:r>
            <a:r>
              <a:rPr lang="en-US" sz="2400" dirty="0" smtClean="0"/>
              <a:t> </a:t>
            </a:r>
            <a:r>
              <a:rPr lang="en-US" sz="2400" dirty="0" err="1" smtClean="0"/>
              <a:t>vezenog</a:t>
            </a:r>
            <a:r>
              <a:rPr lang="en-US" sz="2400" dirty="0" smtClean="0"/>
              <a:t> </a:t>
            </a:r>
            <a:r>
              <a:rPr lang="en-US" sz="2400" dirty="0" err="1" smtClean="0"/>
              <a:t>indijskog</a:t>
            </a:r>
            <a:r>
              <a:rPr lang="en-US" sz="2400" dirty="0" smtClean="0"/>
              <a:t> </a:t>
            </a:r>
            <a:r>
              <a:rPr lang="en-US" sz="2400" dirty="0" err="1" smtClean="0"/>
              <a:t>muslina</a:t>
            </a:r>
            <a:r>
              <a:rPr lang="en-US" sz="2400" dirty="0" smtClean="0"/>
              <a:t>, </a:t>
            </a:r>
            <a:r>
              <a:rPr lang="en-US" sz="2400" dirty="0" err="1" smtClean="0"/>
              <a:t>oko</a:t>
            </a:r>
            <a:r>
              <a:rPr lang="en-US" sz="2400" dirty="0" smtClean="0"/>
              <a:t> 1810.</a:t>
            </a:r>
            <a:br>
              <a:rPr lang="en-US" sz="2400" dirty="0" smtClean="0"/>
            </a:br>
            <a:r>
              <a:rPr lang="en-US" sz="2400" dirty="0" err="1" smtClean="0"/>
              <a:t>Desno</a:t>
            </a:r>
            <a:r>
              <a:rPr lang="en-US" sz="2400" dirty="0" smtClean="0"/>
              <a:t>: </a:t>
            </a:r>
            <a:r>
              <a:rPr lang="en-US" sz="2400" dirty="0" err="1" smtClean="0"/>
              <a:t>američka</a:t>
            </a:r>
            <a:r>
              <a:rPr lang="en-US" sz="2400" dirty="0" smtClean="0"/>
              <a:t> </a:t>
            </a:r>
            <a:r>
              <a:rPr lang="en-US" sz="2400" dirty="0" err="1" smtClean="0"/>
              <a:t>formalna</a:t>
            </a:r>
            <a:r>
              <a:rPr lang="en-US" sz="2400" dirty="0" smtClean="0"/>
              <a:t> </a:t>
            </a:r>
            <a:r>
              <a:rPr lang="en-US" sz="2400" dirty="0" err="1" smtClean="0"/>
              <a:t>ili</a:t>
            </a:r>
            <a:r>
              <a:rPr lang="en-US" sz="2400" dirty="0" smtClean="0"/>
              <a:t> </a:t>
            </a:r>
            <a:r>
              <a:rPr lang="en-US" sz="2400" dirty="0" err="1" smtClean="0"/>
              <a:t>polu-formalna</a:t>
            </a:r>
            <a:r>
              <a:rPr lang="en-US" sz="2400" dirty="0" smtClean="0"/>
              <a:t> </a:t>
            </a:r>
            <a:r>
              <a:rPr lang="en-US" sz="2400" dirty="0" err="1" smtClean="0"/>
              <a:t>svilena</a:t>
            </a:r>
            <a:r>
              <a:rPr lang="en-US" sz="2400" dirty="0" smtClean="0"/>
              <a:t> </a:t>
            </a:r>
            <a:r>
              <a:rPr lang="en-US" sz="2400" dirty="0" err="1" smtClean="0"/>
              <a:t>haljina</a:t>
            </a:r>
            <a:r>
              <a:rPr lang="en-US" sz="2400" dirty="0" smtClean="0"/>
              <a:t> </a:t>
            </a:r>
            <a:r>
              <a:rPr lang="en-US" sz="2400" dirty="0" err="1" smtClean="0"/>
              <a:t>za</a:t>
            </a:r>
            <a:r>
              <a:rPr lang="en-US" sz="2400" dirty="0" smtClean="0"/>
              <a:t> devojčice,1810.</a:t>
            </a:r>
            <a:br>
              <a:rPr lang="en-US" sz="2400" dirty="0" smtClean="0"/>
            </a:b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17-walking-dress-La-Belle-Assemble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51"/>
            <a:ext cx="3781654" cy="5413715"/>
          </a:xfrm>
        </p:spPr>
      </p:pic>
      <p:sp>
        <p:nvSpPr>
          <p:cNvPr id="5" name="TextBox 4"/>
          <p:cNvSpPr txBox="1"/>
          <p:nvPr/>
        </p:nvSpPr>
        <p:spPr>
          <a:xfrm>
            <a:off x="0" y="5707250"/>
            <a:ext cx="3143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Haljina za šetnju, modni crtež iz ''La Belle Assemblée'', april 1817.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78618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5853" y="5751794"/>
            <a:ext cx="3786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Pjer-Pol</a:t>
            </a:r>
            <a:r>
              <a:rPr lang="en-US" sz="2000" dirty="0" smtClean="0"/>
              <a:t> </a:t>
            </a:r>
            <a:r>
              <a:rPr lang="en-US" sz="2000" dirty="0" err="1" smtClean="0"/>
              <a:t>Prudon</a:t>
            </a:r>
            <a:r>
              <a:rPr lang="en-US" sz="2000" dirty="0" smtClean="0"/>
              <a:t>: </a:t>
            </a:r>
            <a:r>
              <a:rPr lang="en-US" sz="2000" dirty="0" err="1" smtClean="0"/>
              <a:t>Carica</a:t>
            </a:r>
            <a:r>
              <a:rPr lang="en-US" sz="2000" dirty="0" smtClean="0"/>
              <a:t> </a:t>
            </a:r>
            <a:r>
              <a:rPr lang="en-US" sz="2000" dirty="0" err="1" smtClean="0"/>
              <a:t>Žozefina</a:t>
            </a:r>
            <a:r>
              <a:rPr lang="en-US" sz="2000" dirty="0" smtClean="0"/>
              <a:t> (1805)</a:t>
            </a:r>
            <a:br>
              <a:rPr lang="en-US" sz="2000" dirty="0" smtClean="0"/>
            </a:br>
            <a:r>
              <a:rPr lang="en-US" sz="2000" dirty="0" err="1" smtClean="0"/>
              <a:t>ulje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platnu</a:t>
            </a:r>
            <a:r>
              <a:rPr lang="en-US" sz="2000" dirty="0" smtClean="0"/>
              <a:t>, </a:t>
            </a:r>
            <a:r>
              <a:rPr lang="en-US" sz="2000" dirty="0" err="1" smtClean="0"/>
              <a:t>Luvr</a:t>
            </a:r>
            <a:r>
              <a:rPr lang="en-US" sz="2000" dirty="0" smtClean="0"/>
              <a:t>, </a:t>
            </a:r>
            <a:r>
              <a:rPr lang="en-US" sz="2000" dirty="0" err="1" smtClean="0"/>
              <a:t>Pariz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857232"/>
          </a:xfrm>
        </p:spPr>
        <p:txBody>
          <a:bodyPr/>
          <a:lstStyle/>
          <a:p>
            <a:r>
              <a:rPr lang="sr-Latn-CS" dirty="0" smtClean="0"/>
              <a:t>Romantizam (1820-1850)</a:t>
            </a:r>
            <a:endParaRPr lang="en-US" dirty="0"/>
          </a:p>
        </p:txBody>
      </p:sp>
      <p:pic>
        <p:nvPicPr>
          <p:cNvPr id="4" name="Content Placeholder 3" descr="brulloff_karl_portrait_of_g_and_v_oleni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1000"/>
          </a:blip>
          <a:stretch>
            <a:fillRect/>
          </a:stretch>
        </p:blipFill>
        <p:spPr>
          <a:xfrm>
            <a:off x="142844" y="714356"/>
            <a:ext cx="4785441" cy="6000792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5286380" y="5643578"/>
            <a:ext cx="342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dirty="0" smtClean="0"/>
              <a:t>     </a:t>
            </a:r>
            <a:r>
              <a:rPr lang="en-US" dirty="0" err="1" smtClean="0"/>
              <a:t>Brulloff</a:t>
            </a:r>
            <a:r>
              <a:rPr lang="en-US" dirty="0" smtClean="0"/>
              <a:t> Karl (1799 - 1852)</a:t>
            </a:r>
            <a:br>
              <a:rPr lang="en-US" dirty="0" smtClean="0"/>
            </a:br>
            <a:r>
              <a:rPr lang="en-US" dirty="0" smtClean="0"/>
              <a:t>Portrait of G. N. and V. A. </a:t>
            </a:r>
            <a:r>
              <a:rPr lang="en-US" dirty="0" err="1" smtClean="0"/>
              <a:t>Olenin</a:t>
            </a:r>
            <a:r>
              <a:rPr lang="en-US" dirty="0" smtClean="0"/>
              <a:t> (1827)</a:t>
            </a:r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5286380" y="5715016"/>
            <a:ext cx="285752" cy="214314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694px-Princess_Maria_Carolina_of_Bourbon-Two_Sicilies_(1822-1869),_by_Winterhal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714356"/>
            <a:ext cx="3243872" cy="4786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6012160" cy="428604"/>
          </a:xfrm>
        </p:spPr>
        <p:txBody>
          <a:bodyPr>
            <a:noAutofit/>
          </a:bodyPr>
          <a:lstStyle/>
          <a:p>
            <a:r>
              <a:rPr lang="en-US" sz="4000" dirty="0" smtClean="0"/>
              <a:t>Mu</a:t>
            </a:r>
            <a:r>
              <a:rPr lang="sr-Latn-CS" sz="4000" dirty="0" smtClean="0"/>
              <a:t>ška moda</a:t>
            </a:r>
            <a:endParaRPr lang="en-US" sz="4000" dirty="0"/>
          </a:p>
        </p:txBody>
      </p:sp>
      <p:pic>
        <p:nvPicPr>
          <p:cNvPr id="4" name="Picture 3" descr="Mens_fashion_plate_1826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8970"/>
            <a:ext cx="2236674" cy="3786214"/>
          </a:xfrm>
          <a:prstGeom prst="rect">
            <a:avLst/>
          </a:prstGeom>
        </p:spPr>
      </p:pic>
      <p:pic>
        <p:nvPicPr>
          <p:cNvPr id="5" name="Picture 4" descr="733px-Constantin_Hansen_1837_-_Et_selskab_af_danske_kunstnere_i_R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6674" y="1303710"/>
            <a:ext cx="4625492" cy="3781474"/>
          </a:xfrm>
          <a:prstGeom prst="rect">
            <a:avLst/>
          </a:prstGeom>
        </p:spPr>
      </p:pic>
      <p:pic>
        <p:nvPicPr>
          <p:cNvPr id="6" name="Picture 5" descr="Mens_fashion_plate_18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8729" y="1309268"/>
            <a:ext cx="2357422" cy="3786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727" y="5122054"/>
            <a:ext cx="4824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Grupa</a:t>
            </a:r>
            <a:r>
              <a:rPr lang="en-US" sz="2400" dirty="0" smtClean="0"/>
              <a:t> </a:t>
            </a:r>
            <a:r>
              <a:rPr lang="en-US" sz="2400" dirty="0" err="1" smtClean="0"/>
              <a:t>danskih</a:t>
            </a:r>
            <a:r>
              <a:rPr lang="en-US" sz="2400" dirty="0" smtClean="0"/>
              <a:t> </a:t>
            </a:r>
            <a:r>
              <a:rPr lang="en-US" sz="2400" dirty="0" err="1" smtClean="0"/>
              <a:t>slikara</a:t>
            </a:r>
            <a:r>
              <a:rPr lang="en-US" sz="2400" dirty="0" smtClean="0"/>
              <a:t> u </a:t>
            </a:r>
            <a:r>
              <a:rPr lang="en-US" sz="2400" dirty="0" err="1" smtClean="0"/>
              <a:t>Rimu</a:t>
            </a:r>
            <a:r>
              <a:rPr lang="en-US" sz="2400" dirty="0" smtClean="0"/>
              <a:t>, 1837. </a:t>
            </a:r>
            <a:r>
              <a:rPr lang="en-US" sz="2400" dirty="0" err="1" smtClean="0"/>
              <a:t>Frakovi</a:t>
            </a:r>
            <a:r>
              <a:rPr lang="en-US" sz="2400" dirty="0" smtClean="0"/>
              <a:t>, </a:t>
            </a:r>
            <a:r>
              <a:rPr lang="en-US" sz="2400" dirty="0" err="1" smtClean="0"/>
              <a:t>pantalone</a:t>
            </a:r>
            <a:r>
              <a:rPr lang="en-US" sz="2400" dirty="0" smtClean="0"/>
              <a:t> (</a:t>
            </a:r>
            <a:r>
              <a:rPr lang="en-US" sz="2400" dirty="0" err="1" smtClean="0"/>
              <a:t>neke</a:t>
            </a:r>
            <a:r>
              <a:rPr lang="en-US" sz="2400" dirty="0" smtClean="0"/>
              <a:t> </a:t>
            </a:r>
            <a:r>
              <a:rPr lang="en-US" sz="2400" dirty="0" err="1" smtClean="0"/>
              <a:t>zategnute</a:t>
            </a:r>
            <a:r>
              <a:rPr lang="en-US" sz="2400" dirty="0" smtClean="0"/>
              <a:t> </a:t>
            </a:r>
            <a:r>
              <a:rPr lang="en-US" sz="2400" dirty="0" err="1" smtClean="0"/>
              <a:t>trakom</a:t>
            </a:r>
            <a:r>
              <a:rPr lang="en-US" sz="2400" dirty="0" smtClean="0"/>
              <a:t> </a:t>
            </a:r>
            <a:r>
              <a:rPr lang="en-US" sz="2400" dirty="0" err="1" smtClean="0"/>
              <a:t>ispod</a:t>
            </a:r>
            <a:r>
              <a:rPr lang="en-US" sz="2400" dirty="0" smtClean="0"/>
              <a:t> </a:t>
            </a:r>
            <a:r>
              <a:rPr lang="en-US" sz="2400" dirty="0" err="1" smtClean="0"/>
              <a:t>stopala</a:t>
            </a:r>
            <a:r>
              <a:rPr lang="en-US" sz="2400" dirty="0" smtClean="0"/>
              <a:t>), </a:t>
            </a:r>
            <a:r>
              <a:rPr lang="en-US" sz="2400" dirty="0" err="1" smtClean="0"/>
              <a:t>cilindri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tamne</a:t>
            </a:r>
            <a:r>
              <a:rPr lang="en-US" sz="2400" dirty="0" smtClean="0"/>
              <a:t> </a:t>
            </a:r>
            <a:r>
              <a:rPr lang="en-US" sz="2400" dirty="0" err="1" smtClean="0"/>
              <a:t>kravate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4283968" cy="500041"/>
          </a:xfrm>
        </p:spPr>
        <p:txBody>
          <a:bodyPr>
            <a:noAutofit/>
          </a:bodyPr>
          <a:lstStyle/>
          <a:p>
            <a:r>
              <a:rPr lang="sr-Latn-CS" dirty="0" smtClean="0"/>
              <a:t>Ženska moda</a:t>
            </a:r>
            <a:endParaRPr lang="en-US" dirty="0"/>
          </a:p>
        </p:txBody>
      </p:sp>
      <p:pic>
        <p:nvPicPr>
          <p:cNvPr id="5" name="Picture 4" descr="646px-1829-Morning-Evening-Dresses-World-of-Fashion-M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785770"/>
            <a:ext cx="5040426" cy="6072230"/>
          </a:xfrm>
          <a:prstGeom prst="rect">
            <a:avLst/>
          </a:prstGeom>
        </p:spPr>
      </p:pic>
      <p:pic>
        <p:nvPicPr>
          <p:cNvPr id="6" name="Picture 5" descr="360px-Mercure_des_salons_1830-en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671158"/>
            <a:ext cx="3500430" cy="61868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33_fashion_p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428603"/>
            <a:ext cx="4717188" cy="5775875"/>
          </a:xfrm>
        </p:spPr>
      </p:pic>
      <p:sp>
        <p:nvSpPr>
          <p:cNvPr id="5" name="TextBox 4"/>
          <p:cNvSpPr txBox="1"/>
          <p:nvPr/>
        </p:nvSpPr>
        <p:spPr>
          <a:xfrm>
            <a:off x="5220072" y="1142984"/>
            <a:ext cx="35004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 </a:t>
            </a:r>
            <a:r>
              <a:rPr lang="en-US" sz="2800" dirty="0" err="1" smtClean="0"/>
              <a:t>početku</a:t>
            </a:r>
            <a:r>
              <a:rPr lang="en-US" sz="2800" dirty="0" smtClean="0"/>
              <a:t> se nose </a:t>
            </a:r>
            <a:r>
              <a:rPr lang="en-US" sz="2800" dirty="0" err="1" smtClean="0"/>
              <a:t>kratki</a:t>
            </a:r>
            <a:r>
              <a:rPr lang="en-US" sz="2800" dirty="0" smtClean="0"/>
              <a:t> </a:t>
            </a:r>
            <a:r>
              <a:rPr lang="en-US" sz="2800" dirty="0" err="1" smtClean="0"/>
              <a:t>puf</a:t>
            </a:r>
            <a:r>
              <a:rPr lang="en-US" sz="2800" dirty="0" smtClean="0"/>
              <a:t> </a:t>
            </a:r>
            <a:r>
              <a:rPr lang="en-US" sz="2800" dirty="0" err="1" smtClean="0"/>
              <a:t>rukavi</a:t>
            </a:r>
            <a:r>
              <a:rPr lang="en-US" sz="2800" dirty="0" smtClean="0"/>
              <a:t>, a </a:t>
            </a:r>
            <a:r>
              <a:rPr lang="en-US" sz="2800" dirty="0" err="1" smtClean="0"/>
              <a:t>zatim</a:t>
            </a:r>
            <a:r>
              <a:rPr lang="en-US" sz="2800" dirty="0" smtClean="0"/>
              <a:t> se </a:t>
            </a:r>
            <a:r>
              <a:rPr lang="en-US" sz="2800" dirty="0" err="1" smtClean="0"/>
              <a:t>oni</a:t>
            </a:r>
            <a:r>
              <a:rPr lang="en-US" sz="2800" dirty="0" smtClean="0"/>
              <a:t> </a:t>
            </a:r>
            <a:r>
              <a:rPr lang="en-US" sz="2800" dirty="0" err="1" smtClean="0"/>
              <a:t>produžavaju</a:t>
            </a:r>
            <a:r>
              <a:rPr lang="en-US" sz="2800" dirty="0" smtClean="0"/>
              <a:t> u </a:t>
            </a:r>
            <a:r>
              <a:rPr lang="en-US" sz="2800" dirty="0" err="1" smtClean="0"/>
              <a:t>formu</a:t>
            </a:r>
            <a:r>
              <a:rPr lang="en-US" sz="2800" dirty="0" smtClean="0"/>
              <a:t> «</a:t>
            </a:r>
            <a:r>
              <a:rPr lang="en-US" sz="2800" i="1" dirty="0" err="1" smtClean="0"/>
              <a:t>ovčjeg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buta</a:t>
            </a:r>
            <a:r>
              <a:rPr lang="en-US" sz="2800" dirty="0" smtClean="0"/>
              <a:t>» </a:t>
            </a:r>
            <a:endParaRPr lang="en-US" sz="2800" dirty="0"/>
          </a:p>
          <a:p>
            <a:r>
              <a:rPr lang="en-US" sz="2800" dirty="0" err="1" smtClean="0"/>
              <a:t>Omiljeni</a:t>
            </a:r>
            <a:r>
              <a:rPr lang="en-US" sz="2800" dirty="0" smtClean="0"/>
              <a:t> </a:t>
            </a:r>
            <a:r>
              <a:rPr lang="en-US" sz="2800" dirty="0" err="1" smtClean="0"/>
              <a:t>detalji</a:t>
            </a:r>
            <a:r>
              <a:rPr lang="en-US" sz="2800" dirty="0" smtClean="0"/>
              <a:t> </a:t>
            </a:r>
            <a:r>
              <a:rPr lang="en-US" sz="2800" dirty="0" err="1" smtClean="0"/>
              <a:t>su</a:t>
            </a:r>
            <a:r>
              <a:rPr lang="en-US" sz="2800" dirty="0" smtClean="0"/>
              <a:t>     </a:t>
            </a:r>
            <a:r>
              <a:rPr lang="en-US" sz="2800" dirty="0" err="1" smtClean="0"/>
              <a:t>rukavice</a:t>
            </a:r>
            <a:r>
              <a:rPr lang="en-US" sz="2800" dirty="0" smtClean="0"/>
              <a:t>, </a:t>
            </a:r>
            <a:r>
              <a:rPr lang="en-US" sz="2800" dirty="0" err="1" smtClean="0"/>
              <a:t>lepeze</a:t>
            </a:r>
            <a:r>
              <a:rPr lang="sr-Latn-CS" sz="2800" dirty="0" smtClean="0"/>
              <a:t> i</a:t>
            </a:r>
            <a:r>
              <a:rPr lang="en-US" sz="2800" dirty="0" smtClean="0"/>
              <a:t> </a:t>
            </a:r>
            <a:r>
              <a:rPr lang="en-US" sz="2800" dirty="0" err="1" smtClean="0"/>
              <a:t>suncobrani</a:t>
            </a:r>
            <a:endParaRPr lang="sr-Latn-CS" sz="28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858312" cy="92869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Viktorijansk</a:t>
            </a:r>
            <a:r>
              <a:rPr lang="sr-Latn-CS" b="1" dirty="0" smtClean="0"/>
              <a:t>o doba</a:t>
            </a:r>
            <a:r>
              <a:rPr lang="en-US" b="1" dirty="0" smtClean="0"/>
              <a:t> – </a:t>
            </a:r>
            <a:r>
              <a:rPr lang="en-US" b="1" dirty="0" err="1" smtClean="0"/>
              <a:t>moda</a:t>
            </a:r>
            <a:r>
              <a:rPr lang="en-US" b="1" dirty="0" smtClean="0"/>
              <a:t> </a:t>
            </a:r>
            <a:r>
              <a:rPr lang="en-US" b="1" dirty="0" err="1" smtClean="0"/>
              <a:t>krinolina</a:t>
            </a:r>
            <a:r>
              <a:rPr lang="sr-Latn-CS" b="1" dirty="0" smtClean="0"/>
              <a:t/>
            </a:r>
            <a:br>
              <a:rPr lang="sr-Latn-CS" b="1" dirty="0" smtClean="0"/>
            </a:br>
            <a:r>
              <a:rPr lang="sr-Latn-CS" b="1" dirty="0" smtClean="0"/>
              <a:t>(1850-1870)</a:t>
            </a:r>
            <a:br>
              <a:rPr lang="sr-Latn-C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87400" y="5733256"/>
            <a:ext cx="7215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Sredinom</a:t>
            </a:r>
            <a:r>
              <a:rPr lang="en-US" sz="2400" dirty="0" smtClean="0"/>
              <a:t> </a:t>
            </a:r>
            <a:r>
              <a:rPr lang="en-US" sz="2400" dirty="0" err="1" smtClean="0"/>
              <a:t>veka</a:t>
            </a:r>
            <a:r>
              <a:rPr lang="en-US" sz="2400" dirty="0" smtClean="0"/>
              <a:t> </a:t>
            </a:r>
            <a:r>
              <a:rPr lang="en-US" sz="2400" dirty="0" err="1" smtClean="0"/>
              <a:t>pojavljuju</a:t>
            </a:r>
            <a:r>
              <a:rPr lang="en-US" sz="2400" dirty="0" smtClean="0"/>
              <a:t> se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prve</a:t>
            </a:r>
            <a:r>
              <a:rPr lang="en-US" sz="2400" dirty="0" smtClean="0"/>
              <a:t> </a:t>
            </a:r>
            <a:r>
              <a:rPr lang="en-US" sz="2400" dirty="0" err="1" smtClean="0"/>
              <a:t>modne</a:t>
            </a:r>
            <a:r>
              <a:rPr lang="en-US" sz="2400" dirty="0" smtClean="0"/>
              <a:t> </a:t>
            </a:r>
            <a:r>
              <a:rPr lang="en-US" sz="2400" dirty="0" err="1" smtClean="0"/>
              <a:t>kuće</a:t>
            </a:r>
            <a:r>
              <a:rPr lang="en-US" sz="2400" dirty="0" smtClean="0"/>
              <a:t>. </a:t>
            </a:r>
            <a:r>
              <a:rPr lang="en-US" sz="2400" dirty="0" err="1" smtClean="0"/>
              <a:t>Prva</a:t>
            </a:r>
            <a:r>
              <a:rPr lang="en-US" sz="2400" dirty="0" smtClean="0"/>
              <a:t> je </a:t>
            </a:r>
            <a:r>
              <a:rPr lang="en-US" sz="2400" dirty="0" err="1" smtClean="0"/>
              <a:t>bila</a:t>
            </a:r>
            <a:r>
              <a:rPr lang="en-US" sz="2400" dirty="0" smtClean="0"/>
              <a:t> </a:t>
            </a:r>
            <a:r>
              <a:rPr lang="en-US" sz="2400" dirty="0" err="1" smtClean="0"/>
              <a:t>modna</a:t>
            </a:r>
            <a:r>
              <a:rPr lang="en-US" sz="2400" dirty="0" smtClean="0"/>
              <a:t> </a:t>
            </a:r>
            <a:r>
              <a:rPr lang="en-US" sz="2400" dirty="0" err="1" smtClean="0"/>
              <a:t>kuća</a:t>
            </a:r>
            <a:r>
              <a:rPr lang="sr-Latn-CS" sz="2400" dirty="0" smtClean="0"/>
              <a:t> </a:t>
            </a:r>
            <a:r>
              <a:rPr lang="en-US" sz="2400" dirty="0" err="1" smtClean="0"/>
              <a:t>Čarlsa</a:t>
            </a:r>
            <a:r>
              <a:rPr lang="en-US" sz="2400" dirty="0" smtClean="0"/>
              <a:t> </a:t>
            </a:r>
            <a:r>
              <a:rPr lang="en-US" sz="2400" dirty="0" err="1" smtClean="0"/>
              <a:t>Frederika</a:t>
            </a:r>
            <a:r>
              <a:rPr lang="en-US" sz="2400" dirty="0" smtClean="0"/>
              <a:t> </a:t>
            </a:r>
            <a:r>
              <a:rPr lang="en-US" sz="2400" dirty="0" err="1" smtClean="0"/>
              <a:t>Vorta</a:t>
            </a:r>
            <a:r>
              <a:rPr lang="en-US" sz="2400" dirty="0" smtClean="0"/>
              <a:t> </a:t>
            </a:r>
            <a:endParaRPr lang="en-US" sz="2400" dirty="0"/>
          </a:p>
        </p:txBody>
      </p:sp>
      <p:pic>
        <p:nvPicPr>
          <p:cNvPr id="6" name="Picture 5" descr="800px-1862-vienna-fash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528" y="1187797"/>
            <a:ext cx="6672234" cy="4545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2428860" cy="500041"/>
          </a:xfrm>
        </p:spPr>
        <p:txBody>
          <a:bodyPr>
            <a:normAutofit/>
          </a:bodyPr>
          <a:lstStyle/>
          <a:p>
            <a:r>
              <a:rPr lang="sr-Latn-CS" sz="2400" dirty="0" smtClean="0"/>
              <a:t>Muška moda</a:t>
            </a:r>
            <a:endParaRPr lang="en-US" sz="2400" dirty="0"/>
          </a:p>
        </p:txBody>
      </p:sp>
      <p:pic>
        <p:nvPicPr>
          <p:cNvPr id="4" name="Picture 3" descr="Tissot_Cercle_Det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8768"/>
            <a:ext cx="5543800" cy="3488763"/>
          </a:xfrm>
          <a:prstGeom prst="rect">
            <a:avLst/>
          </a:prstGeom>
        </p:spPr>
      </p:pic>
      <p:pic>
        <p:nvPicPr>
          <p:cNvPr id="5" name="Picture 4" descr="436px-Félix_Nadar_1820-1910_portraits_Eugène_Delacroi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1988840"/>
            <a:ext cx="3357554" cy="4695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730130"/>
            <a:ext cx="535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Pariski</a:t>
            </a:r>
            <a:r>
              <a:rPr lang="en-US" sz="2400" dirty="0" smtClean="0"/>
              <a:t> </a:t>
            </a:r>
            <a:r>
              <a:rPr lang="en-US" sz="2400" dirty="0" err="1" smtClean="0"/>
              <a:t>kompozitori</a:t>
            </a:r>
            <a:r>
              <a:rPr lang="en-US" sz="2400" dirty="0" smtClean="0"/>
              <a:t>: The Circle of the Rue Royale, 1868.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8" y="428604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Latn-CS" sz="2400" dirty="0" smtClean="0"/>
              <a:t> </a:t>
            </a:r>
            <a:r>
              <a:rPr lang="pt-BR" sz="2400" dirty="0" smtClean="0"/>
              <a:t>Kosmatost lica doživljava novu popularnost.</a:t>
            </a:r>
            <a:endParaRPr lang="sr-Latn-CS" sz="24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2357422" cy="571480"/>
          </a:xfrm>
        </p:spPr>
        <p:txBody>
          <a:bodyPr>
            <a:normAutofit/>
          </a:bodyPr>
          <a:lstStyle/>
          <a:p>
            <a:r>
              <a:rPr lang="sr-Latn-CS" sz="2400" dirty="0" smtClean="0"/>
              <a:t>Ženska moda</a:t>
            </a:r>
            <a:endParaRPr lang="en-US" sz="2400" dirty="0"/>
          </a:p>
        </p:txBody>
      </p:sp>
      <p:pic>
        <p:nvPicPr>
          <p:cNvPr id="6" name="Picture 5" descr="800px-Winslow_Homer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142852"/>
            <a:ext cx="5448377" cy="3357562"/>
          </a:xfrm>
          <a:prstGeom prst="rect">
            <a:avLst/>
          </a:prstGeom>
        </p:spPr>
      </p:pic>
      <p:pic>
        <p:nvPicPr>
          <p:cNvPr id="5" name="Picture 4" descr="710px-Toulmouche_Bride_Det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496"/>
            <a:ext cx="4572032" cy="38636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720" y="500042"/>
            <a:ext cx="29289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pl-PL" sz="2400" dirty="0" smtClean="0"/>
              <a:t> Oko 1860. krinoline dostižu ogromne razmere.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Rukavi</a:t>
            </a:r>
            <a:r>
              <a:rPr lang="en-US" sz="2400" dirty="0" smtClean="0"/>
              <a:t> </a:t>
            </a:r>
            <a:r>
              <a:rPr lang="en-US" sz="2400" dirty="0" err="1" smtClean="0"/>
              <a:t>ovčji</a:t>
            </a:r>
            <a:r>
              <a:rPr lang="en-US" sz="2400" dirty="0" smtClean="0"/>
              <a:t> but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nestali</a:t>
            </a:r>
            <a:r>
              <a:rPr lang="sr-Latn-CS" sz="2400" dirty="0" smtClean="0"/>
              <a:t>.</a:t>
            </a:r>
            <a:r>
              <a:rPr lang="en-US" sz="2400" i="1" dirty="0" smtClean="0"/>
              <a:t> </a:t>
            </a:r>
            <a:r>
              <a:rPr lang="sr-Latn-CS" sz="2400" i="1" dirty="0" smtClean="0"/>
              <a:t>   </a:t>
            </a:r>
          </a:p>
          <a:p>
            <a:pPr fontAlgn="base">
              <a:buFont typeface="Arial" pitchFamily="34" charset="0"/>
              <a:buChar char="•"/>
            </a:pPr>
            <a:r>
              <a:rPr lang="sr-Latn-CS" sz="2400" i="1" dirty="0" smtClean="0"/>
              <a:t> G</a:t>
            </a:r>
            <a:r>
              <a:rPr lang="en-US" sz="2400" i="1" dirty="0" err="1" smtClean="0"/>
              <a:t>aribaldi</a:t>
            </a:r>
            <a:r>
              <a:rPr lang="en-US" sz="2400" dirty="0" smtClean="0"/>
              <a:t> </a:t>
            </a:r>
            <a:r>
              <a:rPr lang="en-US" sz="2400" dirty="0" err="1" smtClean="0"/>
              <a:t>bluze</a:t>
            </a:r>
            <a:r>
              <a:rPr lang="sr-Latn-CS" sz="2400" dirty="0" smtClean="0"/>
              <a:t>.</a:t>
            </a:r>
            <a:r>
              <a:rPr lang="pl-PL" sz="2400" u="sng" dirty="0" smtClean="0">
                <a:hlinkClick r:id="rId4"/>
              </a:rPr>
              <a:t/>
            </a:r>
            <a:br>
              <a:rPr lang="pl-PL" sz="2400" u="sng" dirty="0" smtClean="0">
                <a:hlinkClick r:id="rId4"/>
              </a:rPr>
            </a:b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72065" y="6072206"/>
            <a:ext cx="3876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Nevoljna</a:t>
            </a:r>
            <a:r>
              <a:rPr lang="en-US" sz="2800" dirty="0" smtClean="0"/>
              <a:t> </a:t>
            </a:r>
            <a:r>
              <a:rPr lang="en-US" sz="2800" dirty="0" err="1" smtClean="0"/>
              <a:t>mlada</a:t>
            </a:r>
            <a:r>
              <a:rPr lang="en-US" sz="2800" dirty="0" smtClean="0"/>
              <a:t>, </a:t>
            </a:r>
            <a:r>
              <a:rPr lang="en-US" sz="2800" dirty="0" err="1" smtClean="0"/>
              <a:t>Tulmuš</a:t>
            </a:r>
            <a:endParaRPr lang="en-US" sz="2800" dirty="0"/>
          </a:p>
        </p:txBody>
      </p:sp>
      <p:sp>
        <p:nvSpPr>
          <p:cNvPr id="15" name="Left Arrow 14"/>
          <p:cNvSpPr/>
          <p:nvPr/>
        </p:nvSpPr>
        <p:spPr>
          <a:xfrm>
            <a:off x="4857752" y="6215082"/>
            <a:ext cx="214314" cy="142876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1824</Words>
  <Application>Microsoft Office PowerPoint</Application>
  <PresentationFormat>On-screen Show (4:3)</PresentationFormat>
  <Paragraphs>319</Paragraphs>
  <Slides>145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46" baseType="lpstr">
      <vt:lpstr>Office Theme</vt:lpstr>
      <vt:lpstr>MODA KROZ VEKOVE</vt:lpstr>
      <vt:lpstr>Slide 2</vt:lpstr>
      <vt:lpstr>Antička moda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Moda srednjeg veka 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Kostim  XIV  veka </vt:lpstr>
      <vt:lpstr>Slide 31</vt:lpstr>
      <vt:lpstr>Slide 32</vt:lpstr>
      <vt:lpstr>Slide 33</vt:lpstr>
      <vt:lpstr>Slide 34</vt:lpstr>
      <vt:lpstr>Slide 35</vt:lpstr>
      <vt:lpstr>Slide 36</vt:lpstr>
      <vt:lpstr>Vizantijski kostim 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Srpski srednjovekovni kostim </vt:lpstr>
      <vt:lpstr>Slide 47</vt:lpstr>
      <vt:lpstr>Slide 48</vt:lpstr>
      <vt:lpstr>Slide 49</vt:lpstr>
      <vt:lpstr>Slide 50</vt:lpstr>
      <vt:lpstr>Slide 51</vt:lpstr>
      <vt:lpstr>Slide 52</vt:lpstr>
      <vt:lpstr> Nakit</vt:lpstr>
      <vt:lpstr>Slide 54</vt:lpstr>
      <vt:lpstr>MODA RENESANSE</vt:lpstr>
      <vt:lpstr>Kostim 16. veka</vt:lpstr>
      <vt:lpstr>Slide 57</vt:lpstr>
      <vt:lpstr>Slide 58</vt:lpstr>
      <vt:lpstr>Slide 59</vt:lpstr>
      <vt:lpstr>Purpurna boja - boja renesanse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Moda XVII veka</vt:lpstr>
      <vt:lpstr>Luj XIII-muška moda</vt:lpstr>
      <vt:lpstr>Slide 70</vt:lpstr>
      <vt:lpstr>Luj XIII-ženska moda</vt:lpstr>
      <vt:lpstr>Slide 72</vt:lpstr>
      <vt:lpstr>Luj XIV</vt:lpstr>
      <vt:lpstr>Luj XIV-muška moda</vt:lpstr>
      <vt:lpstr>Slide 75</vt:lpstr>
      <vt:lpstr>Slide 76</vt:lpstr>
      <vt:lpstr>Luj XIV-ženska moda</vt:lpstr>
      <vt:lpstr>Slide 78</vt:lpstr>
      <vt:lpstr>Moda XVIII veka</vt:lpstr>
      <vt:lpstr>Luj XV-muška moda</vt:lpstr>
      <vt:lpstr>Luj XV-ženska moda</vt:lpstr>
      <vt:lpstr>Slide 82</vt:lpstr>
      <vt:lpstr>Luj XVI-muška moda</vt:lpstr>
      <vt:lpstr>Slide 84</vt:lpstr>
      <vt:lpstr>Luj XVI-ženska moda</vt:lpstr>
      <vt:lpstr>Slide 86</vt:lpstr>
      <vt:lpstr>Slide 87</vt:lpstr>
      <vt:lpstr>Moda devetnaestog veka</vt:lpstr>
      <vt:lpstr>Ampir (1800 –1820)</vt:lpstr>
      <vt:lpstr>Slide 90</vt:lpstr>
      <vt:lpstr>Slide 91</vt:lpstr>
      <vt:lpstr>Slide 92</vt:lpstr>
      <vt:lpstr>Romantizam (1820-1850)</vt:lpstr>
      <vt:lpstr>Slide 94</vt:lpstr>
      <vt:lpstr>Slide 95</vt:lpstr>
      <vt:lpstr>Slide 96</vt:lpstr>
      <vt:lpstr>Viktorijansko doba – moda krinolina (1850-1870)  </vt:lpstr>
      <vt:lpstr>Slide 98</vt:lpstr>
      <vt:lpstr>Slide 99</vt:lpstr>
      <vt:lpstr>Viktorijansko doba – moda turnira (1870-1890) </vt:lpstr>
      <vt:lpstr>Slide 101</vt:lpstr>
      <vt:lpstr>Slide 102</vt:lpstr>
      <vt:lpstr>Slide 103</vt:lpstr>
      <vt:lpstr>La Belle Epoque (1890—1900)</vt:lpstr>
      <vt:lpstr>Slide 105</vt:lpstr>
      <vt:lpstr>Slide 106</vt:lpstr>
      <vt:lpstr>Slide 107</vt:lpstr>
      <vt:lpstr>MODA XX VEKA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Cvorovici</dc:creator>
  <cp:lastModifiedBy>Ana-Ivana</cp:lastModifiedBy>
  <cp:revision>152</cp:revision>
  <dcterms:created xsi:type="dcterms:W3CDTF">2013-01-09T09:34:24Z</dcterms:created>
  <dcterms:modified xsi:type="dcterms:W3CDTF">2013-03-21T22:19:12Z</dcterms:modified>
</cp:coreProperties>
</file>